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696" r:id="rId2"/>
    <p:sldMasterId id="2147483708" r:id="rId3"/>
    <p:sldMasterId id="2147483720" r:id="rId4"/>
    <p:sldMasterId id="2147483732" r:id="rId5"/>
  </p:sldMasterIdLst>
  <p:notesMasterIdLst>
    <p:notesMasterId r:id="rId18"/>
  </p:notesMasterIdLst>
  <p:sldIdLst>
    <p:sldId id="259" r:id="rId6"/>
    <p:sldId id="261" r:id="rId7"/>
    <p:sldId id="262" r:id="rId8"/>
    <p:sldId id="263" r:id="rId9"/>
    <p:sldId id="258" r:id="rId10"/>
    <p:sldId id="256" r:id="rId11"/>
    <p:sldId id="260" r:id="rId12"/>
    <p:sldId id="257" r:id="rId13"/>
    <p:sldId id="266" r:id="rId14"/>
    <p:sldId id="264" r:id="rId15"/>
    <p:sldId id="265"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hV3lRgzqCnbhf192W0ur5pLOH6/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75A06-CA75-4473-8666-372EA652FD7D}" type="doc">
      <dgm:prSet loTypeId="urn:microsoft.com/office/officeart/2005/8/layout/cycle1" loCatId="cycle" qsTypeId="urn:microsoft.com/office/officeart/2005/8/quickstyle/simple1" qsCatId="simple" csTypeId="urn:microsoft.com/office/officeart/2005/8/colors/colorful2" csCatId="colorful" phldr="1"/>
      <dgm:spPr/>
      <dgm:t>
        <a:bodyPr/>
        <a:lstStyle/>
        <a:p>
          <a:endParaRPr lang="en-US"/>
        </a:p>
      </dgm:t>
    </dgm:pt>
    <dgm:pt modelId="{BE4C9E4B-42BE-492C-B1FF-FD50355B36A4}">
      <dgm:prSet phldrT="[Text]" phldr="1"/>
      <dgm:spPr/>
      <dgm:t>
        <a:bodyPr/>
        <a:lstStyle/>
        <a:p>
          <a:endParaRPr lang="en-US"/>
        </a:p>
      </dgm:t>
    </dgm:pt>
    <dgm:pt modelId="{3DE81B5B-0C87-40EE-B68A-D2F70BFBD651}" type="parTrans" cxnId="{9C444849-03BE-4022-9656-5FADC1F71749}">
      <dgm:prSet/>
      <dgm:spPr/>
      <dgm:t>
        <a:bodyPr/>
        <a:lstStyle/>
        <a:p>
          <a:endParaRPr lang="en-US"/>
        </a:p>
      </dgm:t>
    </dgm:pt>
    <dgm:pt modelId="{FBF89D71-0509-43EE-A288-4DB6183D8E3F}" type="sibTrans" cxnId="{9C444849-03BE-4022-9656-5FADC1F71749}">
      <dgm:prSet/>
      <dgm:spPr/>
      <dgm:t>
        <a:bodyPr/>
        <a:lstStyle/>
        <a:p>
          <a:endParaRPr lang="en-US"/>
        </a:p>
      </dgm:t>
    </dgm:pt>
    <dgm:pt modelId="{EA2C0548-2DE5-452D-961E-8C546D9BB085}">
      <dgm:prSet phldrT="[Text]" phldr="1"/>
      <dgm:spPr/>
      <dgm:t>
        <a:bodyPr/>
        <a:lstStyle/>
        <a:p>
          <a:endParaRPr lang="en-US"/>
        </a:p>
      </dgm:t>
    </dgm:pt>
    <dgm:pt modelId="{450ADF8C-CFAB-417B-B36C-EFF21E79F604}" type="parTrans" cxnId="{24EA97BB-11CA-4F1F-9DB7-23E28E2FFBF1}">
      <dgm:prSet/>
      <dgm:spPr/>
      <dgm:t>
        <a:bodyPr/>
        <a:lstStyle/>
        <a:p>
          <a:endParaRPr lang="en-US"/>
        </a:p>
      </dgm:t>
    </dgm:pt>
    <dgm:pt modelId="{F279C717-F13D-46F1-B636-9D10CE54060E}" type="sibTrans" cxnId="{24EA97BB-11CA-4F1F-9DB7-23E28E2FFBF1}">
      <dgm:prSet/>
      <dgm:spPr/>
      <dgm:t>
        <a:bodyPr/>
        <a:lstStyle/>
        <a:p>
          <a:endParaRPr lang="en-US"/>
        </a:p>
      </dgm:t>
    </dgm:pt>
    <dgm:pt modelId="{3B7CB0B6-7197-4C4B-8D35-587C58A85555}">
      <dgm:prSet phldrT="[Text]" phldr="1"/>
      <dgm:spPr/>
      <dgm:t>
        <a:bodyPr/>
        <a:lstStyle/>
        <a:p>
          <a:endParaRPr lang="en-US" dirty="0"/>
        </a:p>
      </dgm:t>
    </dgm:pt>
    <dgm:pt modelId="{D41B8D9B-C229-4241-B948-80BFE4203432}" type="sibTrans" cxnId="{BB574DDE-6B11-4B95-BC53-84F16C5F58C8}">
      <dgm:prSet/>
      <dgm:spPr/>
      <dgm:t>
        <a:bodyPr/>
        <a:lstStyle/>
        <a:p>
          <a:endParaRPr lang="en-US"/>
        </a:p>
      </dgm:t>
    </dgm:pt>
    <dgm:pt modelId="{B0B1B28A-F454-48B1-B2AF-E5518D9E79E6}" type="parTrans" cxnId="{BB574DDE-6B11-4B95-BC53-84F16C5F58C8}">
      <dgm:prSet/>
      <dgm:spPr/>
      <dgm:t>
        <a:bodyPr/>
        <a:lstStyle/>
        <a:p>
          <a:endParaRPr lang="en-US"/>
        </a:p>
      </dgm:t>
    </dgm:pt>
    <dgm:pt modelId="{C247014F-F56E-44EF-9659-A960DBF0A879}">
      <dgm:prSet phldrT="[Text]" phldr="1"/>
      <dgm:spPr/>
      <dgm:t>
        <a:bodyPr/>
        <a:lstStyle/>
        <a:p>
          <a:endParaRPr lang="en-US" dirty="0"/>
        </a:p>
      </dgm:t>
    </dgm:pt>
    <dgm:pt modelId="{3DF9FD39-93AA-4B71-9619-165BDC2AE396}" type="sibTrans" cxnId="{4B787F8F-7534-4A60-B0FC-2EC4D8093D5F}">
      <dgm:prSet/>
      <dgm:spPr/>
      <dgm:t>
        <a:bodyPr/>
        <a:lstStyle/>
        <a:p>
          <a:endParaRPr lang="en-US"/>
        </a:p>
      </dgm:t>
    </dgm:pt>
    <dgm:pt modelId="{5CB296AE-A664-45D9-9BDB-82FB5C441C77}" type="parTrans" cxnId="{4B787F8F-7534-4A60-B0FC-2EC4D8093D5F}">
      <dgm:prSet/>
      <dgm:spPr/>
      <dgm:t>
        <a:bodyPr/>
        <a:lstStyle/>
        <a:p>
          <a:endParaRPr lang="en-US"/>
        </a:p>
      </dgm:t>
    </dgm:pt>
    <dgm:pt modelId="{6F1FC4CB-79E3-4387-B847-8644AE4B620A}">
      <dgm:prSet phldrT="[Text]" phldr="1"/>
      <dgm:spPr/>
      <dgm:t>
        <a:bodyPr/>
        <a:lstStyle/>
        <a:p>
          <a:endParaRPr lang="en-US" dirty="0"/>
        </a:p>
      </dgm:t>
    </dgm:pt>
    <dgm:pt modelId="{61BE3F94-22F7-4384-849A-514241438800}" type="sibTrans" cxnId="{B94A09DB-3386-41A4-9906-9B54CAA6A4FC}">
      <dgm:prSet/>
      <dgm:spPr/>
      <dgm:t>
        <a:bodyPr/>
        <a:lstStyle/>
        <a:p>
          <a:endParaRPr lang="en-US"/>
        </a:p>
      </dgm:t>
    </dgm:pt>
    <dgm:pt modelId="{72CA148F-0C33-4398-884E-6470CE4112F6}" type="parTrans" cxnId="{B94A09DB-3386-41A4-9906-9B54CAA6A4FC}">
      <dgm:prSet/>
      <dgm:spPr/>
      <dgm:t>
        <a:bodyPr/>
        <a:lstStyle/>
        <a:p>
          <a:endParaRPr lang="en-US"/>
        </a:p>
      </dgm:t>
    </dgm:pt>
    <dgm:pt modelId="{31B7B0CA-B9D7-4634-856A-04E910B2D268}" type="pres">
      <dgm:prSet presAssocID="{8C375A06-CA75-4473-8666-372EA652FD7D}" presName="cycle" presStyleCnt="0">
        <dgm:presLayoutVars>
          <dgm:dir/>
          <dgm:resizeHandles val="exact"/>
        </dgm:presLayoutVars>
      </dgm:prSet>
      <dgm:spPr/>
    </dgm:pt>
    <dgm:pt modelId="{17D343A1-E6A3-42C2-A750-883503111CD7}" type="pres">
      <dgm:prSet presAssocID="{BE4C9E4B-42BE-492C-B1FF-FD50355B36A4}" presName="dummy" presStyleCnt="0"/>
      <dgm:spPr/>
    </dgm:pt>
    <dgm:pt modelId="{A87CF4AA-16E1-4312-9148-6ADEA38B8D68}" type="pres">
      <dgm:prSet presAssocID="{BE4C9E4B-42BE-492C-B1FF-FD50355B36A4}" presName="node" presStyleLbl="revTx" presStyleIdx="0" presStyleCnt="5">
        <dgm:presLayoutVars>
          <dgm:bulletEnabled val="1"/>
        </dgm:presLayoutVars>
      </dgm:prSet>
      <dgm:spPr/>
    </dgm:pt>
    <dgm:pt modelId="{9450B231-7975-444E-B0EE-7D1477BEDA07}" type="pres">
      <dgm:prSet presAssocID="{FBF89D71-0509-43EE-A288-4DB6183D8E3F}" presName="sibTrans" presStyleLbl="node1" presStyleIdx="0" presStyleCnt="5" custScaleX="102855"/>
      <dgm:spPr/>
    </dgm:pt>
    <dgm:pt modelId="{8ECDA460-D623-48CC-B623-E779A0D7DEDB}" type="pres">
      <dgm:prSet presAssocID="{C247014F-F56E-44EF-9659-A960DBF0A879}" presName="dummy" presStyleCnt="0"/>
      <dgm:spPr/>
    </dgm:pt>
    <dgm:pt modelId="{1D0D93C3-2DBB-4B82-B88D-A764EBB9D868}" type="pres">
      <dgm:prSet presAssocID="{C247014F-F56E-44EF-9659-A960DBF0A879}" presName="node" presStyleLbl="revTx" presStyleIdx="1" presStyleCnt="5">
        <dgm:presLayoutVars>
          <dgm:bulletEnabled val="1"/>
        </dgm:presLayoutVars>
      </dgm:prSet>
      <dgm:spPr/>
    </dgm:pt>
    <dgm:pt modelId="{D42755AE-3648-4B65-A73A-4CD199F008DF}" type="pres">
      <dgm:prSet presAssocID="{3DF9FD39-93AA-4B71-9619-165BDC2AE396}" presName="sibTrans" presStyleLbl="node1" presStyleIdx="1" presStyleCnt="5" custFlipVert="1" custScaleX="36811" custScaleY="15278" custLinFactNeighborX="-3553" custLinFactNeighborY="-27625"/>
      <dgm:spPr/>
    </dgm:pt>
    <dgm:pt modelId="{A56E5E54-6FD7-4744-A335-EB5052DBD376}" type="pres">
      <dgm:prSet presAssocID="{6F1FC4CB-79E3-4387-B847-8644AE4B620A}" presName="dummy" presStyleCnt="0"/>
      <dgm:spPr/>
    </dgm:pt>
    <dgm:pt modelId="{7DDC9551-FFFB-4F8B-AC41-25535587C893}" type="pres">
      <dgm:prSet presAssocID="{6F1FC4CB-79E3-4387-B847-8644AE4B620A}" presName="node" presStyleLbl="revTx" presStyleIdx="2" presStyleCnt="5">
        <dgm:presLayoutVars>
          <dgm:bulletEnabled val="1"/>
        </dgm:presLayoutVars>
      </dgm:prSet>
      <dgm:spPr/>
    </dgm:pt>
    <dgm:pt modelId="{103024B5-F645-4739-88CA-D39BE898F366}" type="pres">
      <dgm:prSet presAssocID="{61BE3F94-22F7-4384-849A-514241438800}" presName="sibTrans" presStyleLbl="node1" presStyleIdx="2" presStyleCnt="5" custFlipVert="1" custScaleX="4319" custScaleY="1579" custLinFactNeighborX="22725" custLinFactNeighborY="-77543"/>
      <dgm:spPr/>
    </dgm:pt>
    <dgm:pt modelId="{69ED00C0-36E8-4FA0-AD19-8E896E6E7D69}" type="pres">
      <dgm:prSet presAssocID="{3B7CB0B6-7197-4C4B-8D35-587C58A85555}" presName="dummy" presStyleCnt="0"/>
      <dgm:spPr/>
    </dgm:pt>
    <dgm:pt modelId="{431B3527-2C10-45B7-B79C-885C7D75944E}" type="pres">
      <dgm:prSet presAssocID="{3B7CB0B6-7197-4C4B-8D35-587C58A85555}" presName="node" presStyleLbl="revTx" presStyleIdx="3" presStyleCnt="5">
        <dgm:presLayoutVars>
          <dgm:bulletEnabled val="1"/>
        </dgm:presLayoutVars>
      </dgm:prSet>
      <dgm:spPr/>
    </dgm:pt>
    <dgm:pt modelId="{4CA02161-8932-4BCE-A034-5C268498B21C}" type="pres">
      <dgm:prSet presAssocID="{D41B8D9B-C229-4241-B948-80BFE4203432}" presName="sibTrans" presStyleLbl="node1" presStyleIdx="3" presStyleCnt="5"/>
      <dgm:spPr/>
    </dgm:pt>
    <dgm:pt modelId="{5143D727-F683-47B0-BAB1-D8D84674732D}" type="pres">
      <dgm:prSet presAssocID="{EA2C0548-2DE5-452D-961E-8C546D9BB085}" presName="dummy" presStyleCnt="0"/>
      <dgm:spPr/>
    </dgm:pt>
    <dgm:pt modelId="{8AD240B4-5166-44F6-80A9-00A1797276D0}" type="pres">
      <dgm:prSet presAssocID="{EA2C0548-2DE5-452D-961E-8C546D9BB085}" presName="node" presStyleLbl="revTx" presStyleIdx="4" presStyleCnt="5">
        <dgm:presLayoutVars>
          <dgm:bulletEnabled val="1"/>
        </dgm:presLayoutVars>
      </dgm:prSet>
      <dgm:spPr/>
    </dgm:pt>
    <dgm:pt modelId="{B473AD44-DE43-499D-877D-7BFDFC363AC1}" type="pres">
      <dgm:prSet presAssocID="{F279C717-F13D-46F1-B636-9D10CE54060E}" presName="sibTrans" presStyleLbl="node1" presStyleIdx="4" presStyleCnt="5"/>
      <dgm:spPr/>
    </dgm:pt>
  </dgm:ptLst>
  <dgm:cxnLst>
    <dgm:cxn modelId="{1A3D6209-5417-40B5-BF0A-05C264E9100C}" type="presOf" srcId="{F279C717-F13D-46F1-B636-9D10CE54060E}" destId="{B473AD44-DE43-499D-877D-7BFDFC363AC1}" srcOrd="0" destOrd="0" presId="urn:microsoft.com/office/officeart/2005/8/layout/cycle1"/>
    <dgm:cxn modelId="{B6C9941E-463F-4E90-8DF1-4B33B72BCFD8}" type="presOf" srcId="{C247014F-F56E-44EF-9659-A960DBF0A879}" destId="{1D0D93C3-2DBB-4B82-B88D-A764EBB9D868}" srcOrd="0" destOrd="0" presId="urn:microsoft.com/office/officeart/2005/8/layout/cycle1"/>
    <dgm:cxn modelId="{83D4E528-F7F9-4307-95A4-9CECE3E0EA77}" type="presOf" srcId="{3B7CB0B6-7197-4C4B-8D35-587C58A85555}" destId="{431B3527-2C10-45B7-B79C-885C7D75944E}" srcOrd="0" destOrd="0" presId="urn:microsoft.com/office/officeart/2005/8/layout/cycle1"/>
    <dgm:cxn modelId="{C29A1340-4165-4C4A-88B6-EEB396A05D50}" type="presOf" srcId="{61BE3F94-22F7-4384-849A-514241438800}" destId="{103024B5-F645-4739-88CA-D39BE898F366}" srcOrd="0" destOrd="0" presId="urn:microsoft.com/office/officeart/2005/8/layout/cycle1"/>
    <dgm:cxn modelId="{9C444849-03BE-4022-9656-5FADC1F71749}" srcId="{8C375A06-CA75-4473-8666-372EA652FD7D}" destId="{BE4C9E4B-42BE-492C-B1FF-FD50355B36A4}" srcOrd="0" destOrd="0" parTransId="{3DE81B5B-0C87-40EE-B68A-D2F70BFBD651}" sibTransId="{FBF89D71-0509-43EE-A288-4DB6183D8E3F}"/>
    <dgm:cxn modelId="{111CE752-49F0-42CE-A6D1-8BA9DB8E2785}" type="presOf" srcId="{EA2C0548-2DE5-452D-961E-8C546D9BB085}" destId="{8AD240B4-5166-44F6-80A9-00A1797276D0}" srcOrd="0" destOrd="0" presId="urn:microsoft.com/office/officeart/2005/8/layout/cycle1"/>
    <dgm:cxn modelId="{661F415D-CFD4-4F8D-A396-6DCED0E5B6B1}" type="presOf" srcId="{BE4C9E4B-42BE-492C-B1FF-FD50355B36A4}" destId="{A87CF4AA-16E1-4312-9148-6ADEA38B8D68}" srcOrd="0" destOrd="0" presId="urn:microsoft.com/office/officeart/2005/8/layout/cycle1"/>
    <dgm:cxn modelId="{6E5FD86D-BF85-49B9-9B3C-D5FE968D80FF}" type="presOf" srcId="{3DF9FD39-93AA-4B71-9619-165BDC2AE396}" destId="{D42755AE-3648-4B65-A73A-4CD199F008DF}" srcOrd="0" destOrd="0" presId="urn:microsoft.com/office/officeart/2005/8/layout/cycle1"/>
    <dgm:cxn modelId="{86CB828E-6E2E-4BE2-95B6-25D2A60A3F08}" type="presOf" srcId="{8C375A06-CA75-4473-8666-372EA652FD7D}" destId="{31B7B0CA-B9D7-4634-856A-04E910B2D268}" srcOrd="0" destOrd="0" presId="urn:microsoft.com/office/officeart/2005/8/layout/cycle1"/>
    <dgm:cxn modelId="{4B787F8F-7534-4A60-B0FC-2EC4D8093D5F}" srcId="{8C375A06-CA75-4473-8666-372EA652FD7D}" destId="{C247014F-F56E-44EF-9659-A960DBF0A879}" srcOrd="1" destOrd="0" parTransId="{5CB296AE-A664-45D9-9BDB-82FB5C441C77}" sibTransId="{3DF9FD39-93AA-4B71-9619-165BDC2AE396}"/>
    <dgm:cxn modelId="{76C422AD-701F-4F3B-9A33-B4686CE46FE5}" type="presOf" srcId="{D41B8D9B-C229-4241-B948-80BFE4203432}" destId="{4CA02161-8932-4BCE-A034-5C268498B21C}" srcOrd="0" destOrd="0" presId="urn:microsoft.com/office/officeart/2005/8/layout/cycle1"/>
    <dgm:cxn modelId="{24EA97BB-11CA-4F1F-9DB7-23E28E2FFBF1}" srcId="{8C375A06-CA75-4473-8666-372EA652FD7D}" destId="{EA2C0548-2DE5-452D-961E-8C546D9BB085}" srcOrd="4" destOrd="0" parTransId="{450ADF8C-CFAB-417B-B36C-EFF21E79F604}" sibTransId="{F279C717-F13D-46F1-B636-9D10CE54060E}"/>
    <dgm:cxn modelId="{B94A09DB-3386-41A4-9906-9B54CAA6A4FC}" srcId="{8C375A06-CA75-4473-8666-372EA652FD7D}" destId="{6F1FC4CB-79E3-4387-B847-8644AE4B620A}" srcOrd="2" destOrd="0" parTransId="{72CA148F-0C33-4398-884E-6470CE4112F6}" sibTransId="{61BE3F94-22F7-4384-849A-514241438800}"/>
    <dgm:cxn modelId="{BB574DDE-6B11-4B95-BC53-84F16C5F58C8}" srcId="{8C375A06-CA75-4473-8666-372EA652FD7D}" destId="{3B7CB0B6-7197-4C4B-8D35-587C58A85555}" srcOrd="3" destOrd="0" parTransId="{B0B1B28A-F454-48B1-B2AF-E5518D9E79E6}" sibTransId="{D41B8D9B-C229-4241-B948-80BFE4203432}"/>
    <dgm:cxn modelId="{EF3FE9F8-ADAF-4D0F-A970-00ECD6CEA7D6}" type="presOf" srcId="{FBF89D71-0509-43EE-A288-4DB6183D8E3F}" destId="{9450B231-7975-444E-B0EE-7D1477BEDA07}" srcOrd="0" destOrd="0" presId="urn:microsoft.com/office/officeart/2005/8/layout/cycle1"/>
    <dgm:cxn modelId="{A56E3DFE-B0BF-447C-95D7-AD08889C0608}" type="presOf" srcId="{6F1FC4CB-79E3-4387-B847-8644AE4B620A}" destId="{7DDC9551-FFFB-4F8B-AC41-25535587C893}" srcOrd="0" destOrd="0" presId="urn:microsoft.com/office/officeart/2005/8/layout/cycle1"/>
    <dgm:cxn modelId="{87138876-5FF3-4ADB-893D-A10FF75EC6CE}" type="presParOf" srcId="{31B7B0CA-B9D7-4634-856A-04E910B2D268}" destId="{17D343A1-E6A3-42C2-A750-883503111CD7}" srcOrd="0" destOrd="0" presId="urn:microsoft.com/office/officeart/2005/8/layout/cycle1"/>
    <dgm:cxn modelId="{DDB5A359-DD06-4F64-A02A-5EC645893611}" type="presParOf" srcId="{31B7B0CA-B9D7-4634-856A-04E910B2D268}" destId="{A87CF4AA-16E1-4312-9148-6ADEA38B8D68}" srcOrd="1" destOrd="0" presId="urn:microsoft.com/office/officeart/2005/8/layout/cycle1"/>
    <dgm:cxn modelId="{276F33D6-AF43-4676-BF17-813CD73942E6}" type="presParOf" srcId="{31B7B0CA-B9D7-4634-856A-04E910B2D268}" destId="{9450B231-7975-444E-B0EE-7D1477BEDA07}" srcOrd="2" destOrd="0" presId="urn:microsoft.com/office/officeart/2005/8/layout/cycle1"/>
    <dgm:cxn modelId="{365F1ED3-DB61-4F7C-9CB0-0C7D5E70129E}" type="presParOf" srcId="{31B7B0CA-B9D7-4634-856A-04E910B2D268}" destId="{8ECDA460-D623-48CC-B623-E779A0D7DEDB}" srcOrd="3" destOrd="0" presId="urn:microsoft.com/office/officeart/2005/8/layout/cycle1"/>
    <dgm:cxn modelId="{90B526DA-8ED1-47CB-BF95-FE7BA80ABCAC}" type="presParOf" srcId="{31B7B0CA-B9D7-4634-856A-04E910B2D268}" destId="{1D0D93C3-2DBB-4B82-B88D-A764EBB9D868}" srcOrd="4" destOrd="0" presId="urn:microsoft.com/office/officeart/2005/8/layout/cycle1"/>
    <dgm:cxn modelId="{6127D48D-C30D-44F6-B1E8-173D545A4A0B}" type="presParOf" srcId="{31B7B0CA-B9D7-4634-856A-04E910B2D268}" destId="{D42755AE-3648-4B65-A73A-4CD199F008DF}" srcOrd="5" destOrd="0" presId="urn:microsoft.com/office/officeart/2005/8/layout/cycle1"/>
    <dgm:cxn modelId="{A73123E4-15E5-4EFB-B8A5-382ADA5C8B5A}" type="presParOf" srcId="{31B7B0CA-B9D7-4634-856A-04E910B2D268}" destId="{A56E5E54-6FD7-4744-A335-EB5052DBD376}" srcOrd="6" destOrd="0" presId="urn:microsoft.com/office/officeart/2005/8/layout/cycle1"/>
    <dgm:cxn modelId="{4300B4CC-CAD3-4F76-8DA1-7200E7A4DA17}" type="presParOf" srcId="{31B7B0CA-B9D7-4634-856A-04E910B2D268}" destId="{7DDC9551-FFFB-4F8B-AC41-25535587C893}" srcOrd="7" destOrd="0" presId="urn:microsoft.com/office/officeart/2005/8/layout/cycle1"/>
    <dgm:cxn modelId="{F6E2D2EE-2B67-4E7C-8C9D-DF1E2B33B568}" type="presParOf" srcId="{31B7B0CA-B9D7-4634-856A-04E910B2D268}" destId="{103024B5-F645-4739-88CA-D39BE898F366}" srcOrd="8" destOrd="0" presId="urn:microsoft.com/office/officeart/2005/8/layout/cycle1"/>
    <dgm:cxn modelId="{328B7A49-F82F-4B5B-9D0F-A48FD4B3A6DC}" type="presParOf" srcId="{31B7B0CA-B9D7-4634-856A-04E910B2D268}" destId="{69ED00C0-36E8-4FA0-AD19-8E896E6E7D69}" srcOrd="9" destOrd="0" presId="urn:microsoft.com/office/officeart/2005/8/layout/cycle1"/>
    <dgm:cxn modelId="{272FE8D0-550C-47B7-BA89-8A2E90E33976}" type="presParOf" srcId="{31B7B0CA-B9D7-4634-856A-04E910B2D268}" destId="{431B3527-2C10-45B7-B79C-885C7D75944E}" srcOrd="10" destOrd="0" presId="urn:microsoft.com/office/officeart/2005/8/layout/cycle1"/>
    <dgm:cxn modelId="{1B2AD66E-3107-4FC9-8DC5-341A815647DF}" type="presParOf" srcId="{31B7B0CA-B9D7-4634-856A-04E910B2D268}" destId="{4CA02161-8932-4BCE-A034-5C268498B21C}" srcOrd="11" destOrd="0" presId="urn:microsoft.com/office/officeart/2005/8/layout/cycle1"/>
    <dgm:cxn modelId="{2CCE9AA0-A781-4095-A61A-915A90B1A233}" type="presParOf" srcId="{31B7B0CA-B9D7-4634-856A-04E910B2D268}" destId="{5143D727-F683-47B0-BAB1-D8D84674732D}" srcOrd="12" destOrd="0" presId="urn:microsoft.com/office/officeart/2005/8/layout/cycle1"/>
    <dgm:cxn modelId="{EAC9C5ED-E27A-46ED-882E-B9EA5436F41B}" type="presParOf" srcId="{31B7B0CA-B9D7-4634-856A-04E910B2D268}" destId="{8AD240B4-5166-44F6-80A9-00A1797276D0}" srcOrd="13" destOrd="0" presId="urn:microsoft.com/office/officeart/2005/8/layout/cycle1"/>
    <dgm:cxn modelId="{4A2FBD40-DCA5-4E52-B211-183D4A7A849E}" type="presParOf" srcId="{31B7B0CA-B9D7-4634-856A-04E910B2D268}" destId="{B473AD44-DE43-499D-877D-7BFDFC363AC1}"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CF4AA-16E1-4312-9148-6ADEA38B8D68}">
      <dsp:nvSpPr>
        <dsp:cNvPr id="0" name=""/>
        <dsp:cNvSpPr/>
      </dsp:nvSpPr>
      <dsp:spPr>
        <a:xfrm>
          <a:off x="3528499"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528499" y="29355"/>
        <a:ext cx="1006078" cy="1006078"/>
      </dsp:txXfrm>
    </dsp:sp>
    <dsp:sp modelId="{9450B231-7975-444E-B0EE-7D1477BEDA07}">
      <dsp:nvSpPr>
        <dsp:cNvPr id="0" name=""/>
        <dsp:cNvSpPr/>
      </dsp:nvSpPr>
      <dsp:spPr>
        <a:xfrm>
          <a:off x="1108330" y="289"/>
          <a:ext cx="3879339" cy="3771658"/>
        </a:xfrm>
        <a:prstGeom prst="circularArrow">
          <a:avLst>
            <a:gd name="adj1" fmla="val 5202"/>
            <a:gd name="adj2" fmla="val 336015"/>
            <a:gd name="adj3" fmla="val 21292825"/>
            <a:gd name="adj4" fmla="val 19766604"/>
            <a:gd name="adj5" fmla="val 6068"/>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0D93C3-2DBB-4B82-B88D-A764EBB9D868}">
      <dsp:nvSpPr>
        <dsp:cNvPr id="0" name=""/>
        <dsp:cNvSpPr/>
      </dsp:nvSpPr>
      <dsp:spPr>
        <a:xfrm>
          <a:off x="4136359"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4136359" y="1900156"/>
        <a:ext cx="1006078" cy="1006078"/>
      </dsp:txXfrm>
    </dsp:sp>
    <dsp:sp modelId="{D42755AE-3648-4B65-A73A-4CD199F008DF}">
      <dsp:nvSpPr>
        <dsp:cNvPr id="0" name=""/>
        <dsp:cNvSpPr/>
      </dsp:nvSpPr>
      <dsp:spPr>
        <a:xfrm flipV="1">
          <a:off x="2219800" y="556081"/>
          <a:ext cx="1388385" cy="576233"/>
        </a:xfrm>
        <a:prstGeom prst="leftCircularArrow">
          <a:avLst>
            <a:gd name="adj1" fmla="val 5202"/>
            <a:gd name="adj2" fmla="val 336015"/>
            <a:gd name="adj3" fmla="val 4014266"/>
            <a:gd name="adj4" fmla="val 2253829"/>
            <a:gd name="adj5" fmla="val 6068"/>
          </a:avLst>
        </a:prstGeom>
        <a:solidFill>
          <a:schemeClr val="accent2">
            <a:hueOff val="-3600000"/>
            <a:satOff val="-12501"/>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551-FFFB-4F8B-AC41-25535587C893}">
      <dsp:nvSpPr>
        <dsp:cNvPr id="0" name=""/>
        <dsp:cNvSpPr/>
      </dsp:nvSpPr>
      <dsp:spPr>
        <a:xfrm>
          <a:off x="2544960" y="3056374"/>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2544960" y="3056374"/>
        <a:ext cx="1006078" cy="1006078"/>
      </dsp:txXfrm>
    </dsp:sp>
    <dsp:sp modelId="{103024B5-F645-4739-88CA-D39BE898F366}">
      <dsp:nvSpPr>
        <dsp:cNvPr id="0" name=""/>
        <dsp:cNvSpPr/>
      </dsp:nvSpPr>
      <dsp:spPr>
        <a:xfrm flipV="1">
          <a:off x="3823660" y="-29777"/>
          <a:ext cx="162897" cy="59554"/>
        </a:xfrm>
        <a:prstGeom prst="leftCircularArrow">
          <a:avLst>
            <a:gd name="adj1" fmla="val 5202"/>
            <a:gd name="adj2" fmla="val 336015"/>
            <a:gd name="adj3" fmla="val 8210155"/>
            <a:gd name="adj4" fmla="val 6449719"/>
            <a:gd name="adj5" fmla="val 6068"/>
          </a:avLst>
        </a:prstGeom>
        <a:solidFill>
          <a:schemeClr val="accent2">
            <a:hueOff val="-7200000"/>
            <a:satOff val="-25001"/>
            <a:lumOff val="3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B3527-2C10-45B7-B79C-885C7D75944E}">
      <dsp:nvSpPr>
        <dsp:cNvPr id="0" name=""/>
        <dsp:cNvSpPr/>
      </dsp:nvSpPr>
      <dsp:spPr>
        <a:xfrm>
          <a:off x="953562"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953562" y="1900156"/>
        <a:ext cx="1006078" cy="1006078"/>
      </dsp:txXfrm>
    </dsp:sp>
    <dsp:sp modelId="{4CA02161-8932-4BCE-A034-5C268498B21C}">
      <dsp:nvSpPr>
        <dsp:cNvPr id="0" name=""/>
        <dsp:cNvSpPr/>
      </dsp:nvSpPr>
      <dsp:spPr>
        <a:xfrm>
          <a:off x="1162170" y="289"/>
          <a:ext cx="3771658" cy="3771658"/>
        </a:xfrm>
        <a:prstGeom prst="circularArrow">
          <a:avLst>
            <a:gd name="adj1" fmla="val 5202"/>
            <a:gd name="adj2" fmla="val 336015"/>
            <a:gd name="adj3" fmla="val 12297380"/>
            <a:gd name="adj4" fmla="val 10771160"/>
            <a:gd name="adj5" fmla="val 6068"/>
          </a:avLst>
        </a:prstGeom>
        <a:solidFill>
          <a:schemeClr val="accent2">
            <a:hueOff val="-10800000"/>
            <a:satOff val="-37502"/>
            <a:lumOff val="45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240B4-5166-44F6-80A9-00A1797276D0}">
      <dsp:nvSpPr>
        <dsp:cNvPr id="0" name=""/>
        <dsp:cNvSpPr/>
      </dsp:nvSpPr>
      <dsp:spPr>
        <a:xfrm>
          <a:off x="1561422"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561422" y="29355"/>
        <a:ext cx="1006078" cy="1006078"/>
      </dsp:txXfrm>
    </dsp:sp>
    <dsp:sp modelId="{B473AD44-DE43-499D-877D-7BFDFC363AC1}">
      <dsp:nvSpPr>
        <dsp:cNvPr id="0" name=""/>
        <dsp:cNvSpPr/>
      </dsp:nvSpPr>
      <dsp:spPr>
        <a:xfrm>
          <a:off x="1162170" y="289"/>
          <a:ext cx="3771658" cy="3771658"/>
        </a:xfrm>
        <a:prstGeom prst="circularArrow">
          <a:avLst>
            <a:gd name="adj1" fmla="val 5202"/>
            <a:gd name="adj2" fmla="val 336015"/>
            <a:gd name="adj3" fmla="val 16865256"/>
            <a:gd name="adj4" fmla="val 15198729"/>
            <a:gd name="adj5" fmla="val 6068"/>
          </a:avLst>
        </a:prstGeom>
        <a:solidFill>
          <a:schemeClr val="accent2">
            <a:hueOff val="-14400000"/>
            <a:satOff val="-50003"/>
            <a:lumOff val="6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actively develops software that relies on physics models to predict and explain chemistry. We are particularly interested in developing “reduced scaling techniques”. Fragment-based methods compute the properties of large chemical systems by systematically including molecular interactions. On the other hand, DLPNO-CC systematically includes intramolecular interactions. Both methods have shown great promise in making electronic structure methods more applicable. Our group develops software to be part of the NWChemEx ecosystem.</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currently consists of 1 undergraduate student and 3 graduate students. Since Ryan is an adjunct professor he must co-advise graduate students. In practice, this means most students are co-advised by Prof. Theresa Windus (the principal investigator of the NWChemEx project). Other co-advising situations are possible, for example, one graduate student is currently co-advised by Prof. Davit Potoyan.</a:t>
            </a:r>
            <a:endParaRPr/>
          </a:p>
        </p:txBody>
      </p:sp>
      <p:sp>
        <p:nvSpPr>
          <p:cNvPr id="105" name="Google Shape;1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goal of the </a:t>
            </a:r>
            <a:r>
              <a:rPr lang="en-US" dirty="0" err="1"/>
              <a:t>Windus</a:t>
            </a:r>
            <a:r>
              <a:rPr lang="en-US" dirty="0"/>
              <a:t> group is to develop new theoretical and computational methods to understand and facilitate chemical reactions. In particular, we are currently very focused on the development of methods that improve our understanding of heavy element separations and catalysis. We often work with experimentalists to help them understand the reactions that are going on in their synthesis or catalysis. This helps to drive our method and algorithm development. For example, we have been working in the area of reaction optimization and lab automation and have created the software </a:t>
            </a:r>
            <a:r>
              <a:rPr lang="en-US" dirty="0" err="1"/>
              <a:t>Rxn</a:t>
            </a:r>
            <a:r>
              <a:rPr lang="en-US" dirty="0"/>
              <a:t> Rover (pronounced Reaction Rover), that optimizes the product formation in continuous flow reactors. This includes automation of the pumps, temperature controllers, analysis techniques (such as IR, NMR, and HPLC), and optimization techniques working together to enable a full system that requires very little human interaction for reaction optimization. This also includes our recent developments of machine learning models for reaction optimization and the development of ligands for separation of critical materials. Our group is also very involved in the development of high-performance algorithms for new and emerging computer architectures (such as the </a:t>
            </a:r>
            <a:r>
              <a:rPr lang="en-US" dirty="0" err="1"/>
              <a:t>exascale</a:t>
            </a:r>
            <a:r>
              <a:rPr lang="en-US" dirty="0"/>
              <a:t> systems that have just recently been delivered). Students in the </a:t>
            </a:r>
            <a:r>
              <a:rPr lang="en-US" dirty="0" err="1"/>
              <a:t>Windus</a:t>
            </a:r>
            <a:r>
              <a:rPr lang="en-US" dirty="0"/>
              <a:t> group learn collaborative science that includes an understanding of theory, mathematics, computer science, and chemistry.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70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Windus</a:t>
            </a:r>
            <a:r>
              <a:rPr lang="en-US" dirty="0"/>
              <a:t> group is currently home to 5 graduate students (4 shared). 3 are international students from Sri Lanka. Previous group members have gone on to take positions as research faculty, teaching professors, and industrial scientists. The group also consists of 2 postdocs, 2 Ames National Laboratory staff scientists, and several </a:t>
            </a:r>
            <a:r>
              <a:rPr lang="en-US"/>
              <a:t>undergraduate researchers.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24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09BA-5BD9-5FC7-AF2A-382FE4DAA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82197C-DDD4-2C80-17A4-C81FF9BEED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9295F6-7183-137E-AB4E-CEFE9430BE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478232-6B00-2933-B563-8F546F497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5EC8A-3B58-557E-5DAA-6424CD66FD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8422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75AE-2608-8C5F-87FF-6AE378FF57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E3B982-4A0A-AE3C-0085-1432EEE577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D2FA5-11BA-934F-32A7-6441FBD1878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1DED8C-874F-D0CF-8877-CE7455FBA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80CB6-96E0-04EF-C4E3-F1FC47FC71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8629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2DF5C6-76AF-8354-2AE6-00E9705AE1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38EB52-F6EB-F1A0-693B-26B410884C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976C4-38EB-32D5-F6BD-C5C2620EDC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280CB4-8CE4-625A-1001-6F6712E72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93004-3256-D392-9074-945C678681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20721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12192000" cy="18288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a:p>
        </p:txBody>
      </p:sp>
      <p:sp>
        <p:nvSpPr>
          <p:cNvPr id="3076" name="Rectangle 4"/>
          <p:cNvSpPr>
            <a:spLocks noGrp="1" noChangeArrowheads="1"/>
          </p:cNvSpPr>
          <p:nvPr>
            <p:ph type="ctrTitle"/>
          </p:nvPr>
        </p:nvSpPr>
        <p:spPr>
          <a:xfrm>
            <a:off x="711200" y="2514600"/>
            <a:ext cx="8839200" cy="1066800"/>
          </a:xfrm>
        </p:spPr>
        <p:txBody>
          <a:bodyPr anchor="b"/>
          <a:lstStyle>
            <a:lvl1pPr>
              <a:defRPr>
                <a:solidFill>
                  <a:srgbClr val="F1BE48"/>
                </a:solidFill>
              </a:defRPr>
            </a:lvl1pPr>
          </a:lstStyle>
          <a:p>
            <a:r>
              <a:rPr lang="en-US"/>
              <a:t>Click to edit Master title style</a:t>
            </a:r>
            <a:endParaRPr lang="en-US" dirty="0"/>
          </a:p>
        </p:txBody>
      </p:sp>
      <p:sp>
        <p:nvSpPr>
          <p:cNvPr id="3077" name="Rectangle 5"/>
          <p:cNvSpPr>
            <a:spLocks noGrp="1" noChangeArrowheads="1"/>
          </p:cNvSpPr>
          <p:nvPr>
            <p:ph type="subTitle" idx="1"/>
          </p:nvPr>
        </p:nvSpPr>
        <p:spPr>
          <a:xfrm>
            <a:off x="711200" y="3581400"/>
            <a:ext cx="8331200" cy="1752600"/>
          </a:xfrm>
        </p:spPr>
        <p:txBody>
          <a:bodyPr/>
          <a:lstStyle>
            <a:lvl1pPr marL="0" indent="0">
              <a:buFont typeface="Times" charset="0"/>
              <a:buNone/>
              <a:defRPr sz="2400">
                <a:solidFill>
                  <a:srgbClr val="6E6259"/>
                </a:solidFill>
              </a:defRPr>
            </a:lvl1pPr>
          </a:lstStyle>
          <a:p>
            <a:r>
              <a:rPr lang="en-US"/>
              <a:t>Click to edit Master subtitle style</a:t>
            </a:r>
            <a:endParaRPr lang="en-US" dirty="0"/>
          </a:p>
        </p:txBody>
      </p:sp>
      <p:sp>
        <p:nvSpPr>
          <p:cNvPr id="3078" name="Text Box 6"/>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10" name="Picture 11" descr="ISU LEFT white.eps"/>
          <p:cNvPicPr>
            <a:picLocks noChangeAspect="1"/>
          </p:cNvPicPr>
          <p:nvPr/>
        </p:nvPicPr>
        <p:blipFill>
          <a:blip r:embed="rId2"/>
          <a:srcRect b="38235"/>
          <a:stretch>
            <a:fillRect/>
          </a:stretch>
        </p:blipFill>
        <p:spPr bwMode="auto">
          <a:xfrm>
            <a:off x="711200" y="830264"/>
            <a:ext cx="6299200" cy="388937"/>
          </a:xfrm>
          <a:prstGeom prst="rect">
            <a:avLst/>
          </a:prstGeom>
          <a:noFill/>
          <a:ln w="9525">
            <a:noFill/>
            <a:miter lim="800000"/>
            <a:headEnd/>
            <a:tailEnd/>
          </a:ln>
        </p:spPr>
      </p:pic>
      <p:sp>
        <p:nvSpPr>
          <p:cNvPr id="15" name="Text Placeholder 14"/>
          <p:cNvSpPr>
            <a:spLocks noGrp="1"/>
          </p:cNvSpPr>
          <p:nvPr>
            <p:ph type="body" sz="quarter" idx="11" hasCustomPrompt="1"/>
          </p:nvPr>
        </p:nvSpPr>
        <p:spPr>
          <a:xfrm>
            <a:off x="624417" y="1295400"/>
            <a:ext cx="5181600" cy="381000"/>
          </a:xfrm>
        </p:spPr>
        <p:txBody>
          <a:bodyPr/>
          <a:lstStyle>
            <a:lvl1pPr marL="0" indent="0">
              <a:buNone/>
              <a:defRPr sz="1600" b="1" i="0" baseline="0">
                <a:solidFill>
                  <a:schemeClr val="bg1"/>
                </a:solidFill>
                <a:latin typeface="Univers 65" charset="0"/>
                <a:ea typeface="Univers 65" charset="0"/>
                <a:cs typeface="Univers 65"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Unit Name Goes Here</a:t>
            </a:r>
          </a:p>
        </p:txBody>
      </p:sp>
    </p:spTree>
    <p:extLst>
      <p:ext uri="{BB962C8B-B14F-4D97-AF65-F5344CB8AC3E}">
        <p14:creationId xmlns:p14="http://schemas.microsoft.com/office/powerpoint/2010/main" val="2697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200281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45776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124277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904713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2920629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94292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34494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5523-1311-C622-88E8-82B7C9A84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8D250-7EAC-467D-59E2-7D8878ACB8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197E0-1244-BE29-431C-5C05E0F6E9F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BF73F80-CDD1-18EC-6F3E-604C97833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3958F-28F8-F397-53ED-D6A23AEAEC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58861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915197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194518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0600" y="152400"/>
            <a:ext cx="266700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52400"/>
            <a:ext cx="7797800" cy="5029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31665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05D9-C5FD-9454-D58B-C7DD9F549D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73B051-C440-6725-12AF-204CEF30F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414205-1F3A-BB2F-7A2F-95A937DB0557}"/>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B70C7DDE-FFA1-BC0F-82FD-BF260375E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147B5D-D45C-E9CD-DB08-FA48AEAFF08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797391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6B69-D665-157F-D7A8-B407D6424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3A8B8-A4F2-1E3B-8ED2-B28659A212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28E24-D0C0-4950-D381-23BB81FE0603}"/>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35D93EF1-FAB5-69BC-F775-8A35A0EBC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3D801-BBC3-67D8-7C3C-7133DFD18B22}"/>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0026754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B74C-A4A8-A74A-68B2-B356C908C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E0579F-F06A-DC45-CB18-9AAFC4519F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19CD2E-9FFB-B211-77D2-CB9CA33D4176}"/>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E47BAA54-76CA-DEE0-2999-BBCDA286A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EABAD-D617-3BF3-C9BC-FC6C26D9901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5771828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442C-7082-FE58-3071-914A1FC46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63387-EE1B-DFCD-B21F-C2005926D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D20156-7E22-27EF-8066-163571846F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2E012B-71D0-0731-1825-B20503ABBCD1}"/>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6" name="Footer Placeholder 5">
            <a:extLst>
              <a:ext uri="{FF2B5EF4-FFF2-40B4-BE49-F238E27FC236}">
                <a16:creationId xmlns:a16="http://schemas.microsoft.com/office/drawing/2014/main" id="{9D03BAA3-ECAA-F504-3075-5128E0D54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46076-E00A-0C10-6BEB-391D8791B2A9}"/>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023433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A84D-BA49-164B-4BBC-71AAFC83E0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761760-B82E-AFFE-0C2C-488BC7EDC9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9E11A-30DC-DBBD-8D9F-EF39361761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518A12-5A42-A856-B550-357A774AE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89234-6EAD-ECA4-8FD2-E87C052828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E5753E-75C9-435E-E886-9F6148588352}"/>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8" name="Footer Placeholder 7">
            <a:extLst>
              <a:ext uri="{FF2B5EF4-FFF2-40B4-BE49-F238E27FC236}">
                <a16:creationId xmlns:a16="http://schemas.microsoft.com/office/drawing/2014/main" id="{EF681316-CD01-635F-0F55-B4BFEA6E58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0D990E-AD30-028B-CCFA-20C82987570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28468138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8FBD-3328-E6BC-D801-5FC941BF3F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FAC3BF-840B-8E56-6181-B33E5DD2A0DF}"/>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4" name="Footer Placeholder 3">
            <a:extLst>
              <a:ext uri="{FF2B5EF4-FFF2-40B4-BE49-F238E27FC236}">
                <a16:creationId xmlns:a16="http://schemas.microsoft.com/office/drawing/2014/main" id="{807E846A-EE46-3407-EB73-4FF13A2DEA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385DD-5FFE-117F-3B9D-A3B644D1E06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48000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2EC661-37FB-B2F7-1F2E-F6FAAE50755E}"/>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3" name="Footer Placeholder 2">
            <a:extLst>
              <a:ext uri="{FF2B5EF4-FFF2-40B4-BE49-F238E27FC236}">
                <a16:creationId xmlns:a16="http://schemas.microsoft.com/office/drawing/2014/main" id="{AD4F206B-0466-344F-4019-0A1DB69795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409EDB-85BE-EFF1-333D-0761E3C539F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267933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FF4-26E6-83E7-3C9B-3E5AFAF003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CADEA-F732-B1EB-E17F-114454E265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68489E-CF3B-1A65-CE95-81FFDCA9F4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672A2E7-F5F1-2870-8BAC-ABCEA1A1D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19C36-4A75-7DAB-9760-B81DDAD363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5771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660BD-957E-8894-585F-DE355CBA9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908A2E-9778-B243-8BD4-82CA4DEA3B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771FE-5C26-AAE6-970F-840DD2AEC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E2F79-DADA-4C0A-E92E-82D3E7B1B3BF}"/>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6" name="Footer Placeholder 5">
            <a:extLst>
              <a:ext uri="{FF2B5EF4-FFF2-40B4-BE49-F238E27FC236}">
                <a16:creationId xmlns:a16="http://schemas.microsoft.com/office/drawing/2014/main" id="{20279463-7A70-D7E5-F950-A815807C0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A0E27-49A7-C85F-E599-BE9EEA00DD3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58799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6EBE-43BD-63A7-321E-526016AD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6893F0-67E6-86C5-A3CD-4BFD104610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30DA8A-1E89-6629-2ED4-FF72C3B7A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3613-5404-ABDD-CB2A-C101F4D59A9F}"/>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6" name="Footer Placeholder 5">
            <a:extLst>
              <a:ext uri="{FF2B5EF4-FFF2-40B4-BE49-F238E27FC236}">
                <a16:creationId xmlns:a16="http://schemas.microsoft.com/office/drawing/2014/main" id="{32395F9A-45E7-75B5-71AE-8570FEA69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052B9-DE39-4458-F394-50A3DC32960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64261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5755-5460-5021-205F-B1C7F836CD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F2BDE0-F951-8527-EB1F-E9834BE5EA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3D47B-601E-FFBF-78B5-3BEEF877FF42}"/>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9593BE45-84FC-9BBE-C6A1-8810EA53D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E1B07-D3C7-3A49-A9AD-387357E5991F}"/>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260465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90A1B8-AC9D-6712-03FB-2FDA607859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69F8BD-EB38-1224-85D4-E1121D8734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61580-3B4D-20BB-5A44-B0F05BDE092D}"/>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D16DABA3-75B2-962F-5E86-69F8BC5AF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71B84-2D08-371C-336F-C050DDD37CD6}"/>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398859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2704022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3011521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840341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854321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9919580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73842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FC1F-79A5-AAFA-5218-025F7F82C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3CA147-9F77-258C-E336-41C05EBEB0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941591-59F1-728C-AF84-FC67E7A620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477756-506B-FD24-3A6D-CFF668948ED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4643B99-2CEA-5008-511A-D6F997E4C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8A831-F50C-10E5-7086-71088E4336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18905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5321158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6682431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662521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1248391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0"/>
            <a:ext cx="27432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80264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7940644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9E5352-D32B-4F46-8E30-EA3ACE7A5391}" type="datetimeFigureOut">
              <a:rPr lang="en-US" smtClean="0"/>
              <a:pPr/>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5592714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493543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9E5352-D32B-4F46-8E30-EA3ACE7A5391}" type="datetimeFigureOut">
              <a:rPr lang="en-US" smtClean="0"/>
              <a:pPr/>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866294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9E5352-D32B-4F46-8E30-EA3ACE7A5391}" type="datetimeFigureOut">
              <a:rPr lang="en-US" smtClean="0"/>
              <a:pPr/>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220772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9E5352-D32B-4F46-8E30-EA3ACE7A5391}" type="datetimeFigureOut">
              <a:rPr lang="en-US" smtClean="0"/>
              <a:pPr/>
              <a:t>5/21/25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93054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FCF0A-CA31-1CF4-0697-105985D548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4A58C1-4624-C955-C79F-6CE49B43D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61D060-17E6-BC61-5E4F-E47973275E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621AD2-FA36-DBEC-9205-FB87E31B7F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2158D8-3D2C-A7C6-D6E8-F41D9F54A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124CB1-6D45-60C6-D3E0-53EAAFF5299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659D74F-4162-6794-2CBA-80CA326049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AC5B53-E170-270C-0CBC-C16183A180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31346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9E5352-D32B-4F46-8E30-EA3ACE7A5391}" type="datetimeFigureOut">
              <a:rPr lang="en-US" smtClean="0"/>
              <a:pPr/>
              <a:t>5/21/25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9310406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E5352-D32B-4F46-8E30-EA3ACE7A5391}" type="datetimeFigureOut">
              <a:rPr lang="en-US" smtClean="0"/>
              <a:pPr/>
              <a:t>5/21/25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4684748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09E5352-D32B-4F46-8E30-EA3ACE7A5391}" type="datetimeFigureOut">
              <a:rPr lang="en-US" smtClean="0"/>
              <a:pPr/>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7477433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09E5352-D32B-4F46-8E30-EA3ACE7A5391}" type="datetimeFigureOut">
              <a:rPr lang="en-US" smtClean="0"/>
              <a:pPr/>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8604353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3546606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961653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644D-3EB5-42BE-643C-18C5D7724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3F48E-CB15-E26E-BDB4-5F3D9A68FE4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71347D5-7096-1515-41A8-284B529FE2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B12755-1E82-0729-C51C-806CC14796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20702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1E6ABD-3E44-3B33-1E94-EDC5FE6BD24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81DB1E6-BE4D-3B28-E789-74645BBFC6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606995-3F14-522A-CD7E-EDA42DD4CE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149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3413-363A-1239-0547-2B783376D1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826E3-DD8D-0EC8-1526-D5B96240F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FA9A6C-0A7F-47E7-F15F-929B8296D0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5AAC1-F58D-06F6-A9F7-5904F274F95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602EE81-F033-C1E4-65EE-A62B72879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08B62-730E-BCD8-77B1-8D962424B9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9048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3805-4E8E-852B-C948-5993A6992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2B6D76-61E9-A27D-1D63-B2FD5D2CB1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3548C9-FBAC-30B3-EF2D-3F4C1E701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5C03F9-8179-A47F-D40E-59131C56207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1DE30B9-C2EF-B6DF-F21A-3884482A57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9A101-962D-D992-24EA-B81B500A9C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248508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4.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319CB-082B-6EF5-2452-8C7918B26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76EE32-DB57-FE4E-9EC0-D0D7F55094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86A51-1962-02D5-B37E-B0222F55AE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D1343822-AF53-7E51-0249-B86C33A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625DFF-3870-668D-507A-89B09749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047005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0" y="6096000"/>
            <a:ext cx="12192000" cy="7620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dirty="0"/>
          </a:p>
        </p:txBody>
      </p:sp>
      <p:sp>
        <p:nvSpPr>
          <p:cNvPr id="1026" name="Rectangle 2"/>
          <p:cNvSpPr>
            <a:spLocks noGrp="1" noChangeArrowheads="1"/>
          </p:cNvSpPr>
          <p:nvPr>
            <p:ph type="title"/>
          </p:nvPr>
        </p:nvSpPr>
        <p:spPr bwMode="auto">
          <a:xfrm>
            <a:off x="609600" y="152400"/>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1117600" y="1066800"/>
            <a:ext cx="101600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5" name="Text Box 11"/>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9" name="Picture 11" descr="ISU LEFT white.eps"/>
          <p:cNvPicPr>
            <a:picLocks noChangeAspect="1"/>
          </p:cNvPicPr>
          <p:nvPr/>
        </p:nvPicPr>
        <p:blipFill>
          <a:blip r:embed="rId13"/>
          <a:srcRect b="38235"/>
          <a:stretch>
            <a:fillRect/>
          </a:stretch>
        </p:blipFill>
        <p:spPr bwMode="auto">
          <a:xfrm>
            <a:off x="711200" y="6365928"/>
            <a:ext cx="4267200" cy="263473"/>
          </a:xfrm>
          <a:prstGeom prst="rect">
            <a:avLst/>
          </a:prstGeom>
          <a:noFill/>
          <a:ln w="9525">
            <a:noFill/>
            <a:miter lim="800000"/>
            <a:headEnd/>
            <a:tailEnd/>
          </a:ln>
        </p:spPr>
      </p:pic>
      <p:sp>
        <p:nvSpPr>
          <p:cNvPr id="2" name="Footer Placeholder 1"/>
          <p:cNvSpPr>
            <a:spLocks noGrp="1"/>
          </p:cNvSpPr>
          <p:nvPr>
            <p:ph type="ftr" sz="quarter" idx="3"/>
          </p:nvPr>
        </p:nvSpPr>
        <p:spPr>
          <a:xfrm>
            <a:off x="7689851" y="6310313"/>
            <a:ext cx="4114800" cy="365125"/>
          </a:xfrm>
          <a:prstGeom prst="rect">
            <a:avLst/>
          </a:prstGeom>
        </p:spPr>
        <p:txBody>
          <a:bodyPr vert="horz" lIns="91440" tIns="45720" rIns="91440" bIns="45720" rtlCol="0" anchor="ctr"/>
          <a:lstStyle>
            <a:lvl1pPr algn="r">
              <a:defRPr sz="1600" b="1" i="0">
                <a:solidFill>
                  <a:schemeClr val="bg1"/>
                </a:solidFill>
                <a:latin typeface="Univers 65" charset="0"/>
                <a:ea typeface="Univers 65" charset="0"/>
                <a:cs typeface="Univers 65" charset="0"/>
              </a:defRPr>
            </a:lvl1pPr>
          </a:lstStyle>
          <a:p>
            <a:endParaRPr lang="en-US"/>
          </a:p>
        </p:txBody>
      </p:sp>
    </p:spTree>
    <p:extLst>
      <p:ext uri="{BB962C8B-B14F-4D97-AF65-F5344CB8AC3E}">
        <p14:creationId xmlns:p14="http://schemas.microsoft.com/office/powerpoint/2010/main" val="6430140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p:titleStyle>
    <p:bodyStyle>
      <a:lvl1pPr marL="342900" indent="-3429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mn-ea"/>
          <a:cs typeface="+mn-cs"/>
        </a:defRPr>
      </a:lvl1pPr>
      <a:lvl2pPr marL="742950" indent="-28575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2pPr>
      <a:lvl3pPr marL="11430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3pPr>
      <a:lvl4pPr marL="16002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4pPr>
      <a:lvl5pPr marL="20574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5pPr>
      <a:lvl6pPr marL="25146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96DAC541-7B7A-43D3-8B79-37D633B846F1}">
                <asvg:svgBlip xmlns:asvg="http://schemas.microsoft.com/office/drawing/2016/SVG/main" r:embed="rId14"/>
              </a:ext>
            </a:extLst>
          </a:blip>
          <a:srcRect/>
          <a:stretch>
            <a:fillRect l="-1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7A8285-01CD-DAAA-068C-711484A0FF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C63664-542E-F78B-49B0-D0AAF1D012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72A18-1FC9-D816-5627-6BD3A772B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74C53ED1-AB1E-FF56-4225-B0AA1E897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5E25EA-0A91-1C46-C00E-8E10AD31F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E5A34-715D-D745-9712-FFD0837E45DF}" type="slidenum">
              <a:rPr lang="en-US" smtClean="0"/>
              <a:t>‹#›</a:t>
            </a:fld>
            <a:endParaRPr lang="en-US"/>
          </a:p>
        </p:txBody>
      </p:sp>
    </p:spTree>
    <p:extLst>
      <p:ext uri="{BB962C8B-B14F-4D97-AF65-F5344CB8AC3E}">
        <p14:creationId xmlns:p14="http://schemas.microsoft.com/office/powerpoint/2010/main" val="1876457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1"/>
            <a:ext cx="10972800" cy="868363"/>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Chem 167---Thermochemistry</a:t>
            </a:r>
          </a:p>
        </p:txBody>
      </p:sp>
      <p:sp>
        <p:nvSpPr>
          <p:cNvPr id="1027" name="Rectangle 3"/>
          <p:cNvSpPr>
            <a:spLocks noGrp="1" noChangeArrowheads="1"/>
          </p:cNvSpPr>
          <p:nvPr>
            <p:ph type="body" idx="1"/>
          </p:nvPr>
        </p:nvSpPr>
        <p:spPr bwMode="auto">
          <a:xfrm>
            <a:off x="609600" y="1600200"/>
            <a:ext cx="10972800" cy="4800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Thermochemistry</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8737600" y="6477001"/>
            <a:ext cx="284480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0"/>
              </a:spcBef>
              <a:buFontTx/>
              <a:buNone/>
              <a:defRPr sz="1400">
                <a:effectLst/>
              </a:defRPr>
            </a:lvl1pPr>
          </a:lstStyle>
          <a:p>
            <a:endParaRPr lang="en-US"/>
          </a:p>
        </p:txBody>
      </p:sp>
    </p:spTree>
    <p:extLst>
      <p:ext uri="{BB962C8B-B14F-4D97-AF65-F5344CB8AC3E}">
        <p14:creationId xmlns:p14="http://schemas.microsoft.com/office/powerpoint/2010/main" val="26895397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E5352-D32B-4F46-8E30-EA3ACE7A5391}" type="datetimeFigureOut">
              <a:rPr lang="en-US" smtClean="0"/>
              <a:pPr/>
              <a:t>5/21/25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AE806-3782-4574-80D6-8607C2158F24}" type="slidenum">
              <a:rPr lang="en-US" smtClean="0"/>
              <a:pPr/>
              <a:t>‹#›</a:t>
            </a:fld>
            <a:endParaRPr lang="en-US"/>
          </a:p>
        </p:txBody>
      </p:sp>
    </p:spTree>
    <p:extLst>
      <p:ext uri="{BB962C8B-B14F-4D97-AF65-F5344CB8AC3E}">
        <p14:creationId xmlns:p14="http://schemas.microsoft.com/office/powerpoint/2010/main" val="374996843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26.jpg"/><Relationship Id="rId5" Type="http://schemas.openxmlformats.org/officeDocument/2006/relationships/image" Target="../media/image25.tiff"/><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0.jpeg"/><Relationship Id="rId3" Type="http://schemas.openxmlformats.org/officeDocument/2006/relationships/image" Target="../media/image29.png"/><Relationship Id="rId7" Type="http://schemas.openxmlformats.org/officeDocument/2006/relationships/image" Target="../media/image33.jpg"/><Relationship Id="rId12"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2.jpg"/><Relationship Id="rId11" Type="http://schemas.openxmlformats.org/officeDocument/2006/relationships/image" Target="../media/image37.jpeg"/><Relationship Id="rId5" Type="http://schemas.openxmlformats.org/officeDocument/2006/relationships/image" Target="../media/image31.png"/><Relationship Id="rId10" Type="http://schemas.openxmlformats.org/officeDocument/2006/relationships/image" Target="../media/image36.tif"/><Relationship Id="rId4" Type="http://schemas.openxmlformats.org/officeDocument/2006/relationships/image" Target="../media/image30.jp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jpg"/><Relationship Id="rId1" Type="http://schemas.openxmlformats.org/officeDocument/2006/relationships/slideLayout" Target="../slideLayouts/slideLayout46.xml"/><Relationship Id="rId6" Type="http://schemas.openxmlformats.org/officeDocument/2006/relationships/image" Target="../media/image40.png"/><Relationship Id="rId5" Type="http://schemas.openxmlformats.org/officeDocument/2006/relationships/hyperlink" Target="mailto:pxu@ameslab.gov" TargetMode="External"/><Relationship Id="rId4" Type="http://schemas.openxmlformats.org/officeDocument/2006/relationships/hyperlink" Target="mailto:pxu@iastate.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0.tiff"/><Relationship Id="rId4" Type="http://schemas.openxmlformats.org/officeDocument/2006/relationships/diagramLayout" Target="../diagrams/layout1.xml"/><Relationship Id="rId9" Type="http://schemas.openxmlformats.org/officeDocument/2006/relationships/image" Target="../media/image9.tiff"/></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4" name="Title 3">
            <a:extLst>
              <a:ext uri="{FF2B5EF4-FFF2-40B4-BE49-F238E27FC236}">
                <a16:creationId xmlns:a16="http://schemas.microsoft.com/office/drawing/2014/main" id="{97DEC059-76F2-33E2-B13A-24C2AAE632CF}"/>
              </a:ext>
            </a:extLst>
          </p:cNvPr>
          <p:cNvSpPr>
            <a:spLocks noGrp="1"/>
          </p:cNvSpPr>
          <p:nvPr>
            <p:ph type="ctrTitle"/>
          </p:nvPr>
        </p:nvSpPr>
        <p:spPr>
          <a:xfrm>
            <a:off x="1932903" y="949325"/>
            <a:ext cx="8071706" cy="2387600"/>
          </a:xfrm>
        </p:spPr>
        <p:txBody>
          <a:bodyPr>
            <a:normAutofit/>
          </a:bodyPr>
          <a:lstStyle/>
          <a:p>
            <a:pPr algn="l"/>
            <a:r>
              <a:rPr lang="en-US" sz="6600">
                <a:solidFill>
                  <a:schemeClr val="bg1"/>
                </a:solidFill>
              </a:rPr>
              <a:t>Mentor Introductions</a:t>
            </a:r>
          </a:p>
        </p:txBody>
      </p:sp>
      <p:sp>
        <p:nvSpPr>
          <p:cNvPr id="5" name="Subtitle 4">
            <a:extLst>
              <a:ext uri="{FF2B5EF4-FFF2-40B4-BE49-F238E27FC236}">
                <a16:creationId xmlns:a16="http://schemas.microsoft.com/office/drawing/2014/main" id="{C6950EF1-DB98-A20E-139A-5E45299637C7}"/>
              </a:ext>
            </a:extLst>
          </p:cNvPr>
          <p:cNvSpPr>
            <a:spLocks noGrp="1"/>
          </p:cNvSpPr>
          <p:nvPr>
            <p:ph type="subTitle" idx="1"/>
          </p:nvPr>
        </p:nvSpPr>
        <p:spPr>
          <a:xfrm>
            <a:off x="1932902" y="3429000"/>
            <a:ext cx="8071697" cy="1655762"/>
          </a:xfrm>
        </p:spPr>
        <p:txBody>
          <a:bodyPr>
            <a:normAutofit/>
          </a:bodyPr>
          <a:lstStyle/>
          <a:p>
            <a:pPr algn="l"/>
            <a:r>
              <a:rPr lang="en-US" sz="3200">
                <a:solidFill>
                  <a:schemeClr val="bg1"/>
                </a:solidFill>
              </a:rPr>
              <a:t>SIMCODES 2025</a:t>
            </a:r>
          </a:p>
        </p:txBody>
      </p:sp>
      <p:cxnSp>
        <p:nvCxnSpPr>
          <p:cNvPr id="12" name="Straight Connector 11">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52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12F015A0-8CA3-1E4A-34C3-322DA990C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0521" y="1089451"/>
            <a:ext cx="3378329" cy="1451049"/>
          </a:xfrm>
          <a:prstGeom prst="rect">
            <a:avLst/>
          </a:prstGeom>
        </p:spPr>
      </p:pic>
      <p:pic>
        <p:nvPicPr>
          <p:cNvPr id="81" name="Picture 80">
            <a:extLst>
              <a:ext uri="{FF2B5EF4-FFF2-40B4-BE49-F238E27FC236}">
                <a16:creationId xmlns:a16="http://schemas.microsoft.com/office/drawing/2014/main" id="{A35D9480-819C-6967-B6F9-905D1CE59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47" y="2294821"/>
            <a:ext cx="1949333" cy="1172744"/>
          </a:xfrm>
          <a:prstGeom prst="rect">
            <a:avLst/>
          </a:prstGeom>
        </p:spPr>
      </p:pic>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a:t>
            </a:r>
          </a:p>
        </p:txBody>
      </p:sp>
      <p:cxnSp>
        <p:nvCxnSpPr>
          <p:cNvPr id="15" name="Straight Connector 14">
            <a:extLst>
              <a:ext uri="{FF2B5EF4-FFF2-40B4-BE49-F238E27FC236}">
                <a16:creationId xmlns:a16="http://schemas.microsoft.com/office/drawing/2014/main" id="{52E888CE-0A59-0542-F14F-62081B8BBEB5}"/>
              </a:ext>
            </a:extLst>
          </p:cNvPr>
          <p:cNvCxnSpPr/>
          <p:nvPr/>
        </p:nvCxnSpPr>
        <p:spPr>
          <a:xfrm>
            <a:off x="0" y="3559571"/>
            <a:ext cx="8217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BB3208-F2EA-4BA9-E24C-158C9300F786}"/>
              </a:ext>
            </a:extLst>
          </p:cNvPr>
          <p:cNvCxnSpPr>
            <a:cxnSpLocks/>
          </p:cNvCxnSpPr>
          <p:nvPr/>
        </p:nvCxnSpPr>
        <p:spPr>
          <a:xfrm flipH="1">
            <a:off x="8204527" y="616926"/>
            <a:ext cx="13447" cy="56723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7FD6A6E-FEEF-CF9F-C9C5-C8EF9F0F0711}"/>
              </a:ext>
            </a:extLst>
          </p:cNvPr>
          <p:cNvCxnSpPr>
            <a:cxnSpLocks/>
          </p:cNvCxnSpPr>
          <p:nvPr/>
        </p:nvCxnSpPr>
        <p:spPr>
          <a:xfrm>
            <a:off x="0" y="628112"/>
            <a:ext cx="1219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48F50C2-8F38-35D9-17AD-15D1B5CDF5CF}"/>
              </a:ext>
            </a:extLst>
          </p:cNvPr>
          <p:cNvSpPr txBox="1"/>
          <p:nvPr/>
        </p:nvSpPr>
        <p:spPr>
          <a:xfrm>
            <a:off x="8273639" y="728533"/>
            <a:ext cx="39694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performance,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exascale</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computing</a:t>
            </a:r>
          </a:p>
        </p:txBody>
      </p:sp>
      <p:sp>
        <p:nvSpPr>
          <p:cNvPr id="12" name="TextBox 11">
            <a:extLst>
              <a:ext uri="{FF2B5EF4-FFF2-40B4-BE49-F238E27FC236}">
                <a16:creationId xmlns:a16="http://schemas.microsoft.com/office/drawing/2014/main" id="{E9630C9A-5ABA-F7D1-48A7-154F467AE98A}"/>
              </a:ext>
            </a:extLst>
          </p:cNvPr>
          <p:cNvSpPr txBox="1"/>
          <p:nvPr/>
        </p:nvSpPr>
        <p:spPr>
          <a:xfrm>
            <a:off x="227533" y="720119"/>
            <a:ext cx="49143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Separations and catalysis challenges</a:t>
            </a:r>
          </a:p>
        </p:txBody>
      </p:sp>
      <p:grpSp>
        <p:nvGrpSpPr>
          <p:cNvPr id="17" name="Group 4">
            <a:extLst>
              <a:ext uri="{FF2B5EF4-FFF2-40B4-BE49-F238E27FC236}">
                <a16:creationId xmlns:a16="http://schemas.microsoft.com/office/drawing/2014/main" id="{F850163E-5596-B912-2876-44BB0CC92193}"/>
              </a:ext>
            </a:extLst>
          </p:cNvPr>
          <p:cNvGrpSpPr>
            <a:grpSpLocks/>
          </p:cNvGrpSpPr>
          <p:nvPr/>
        </p:nvGrpSpPr>
        <p:grpSpPr bwMode="auto">
          <a:xfrm>
            <a:off x="9145071" y="1787136"/>
            <a:ext cx="2009775" cy="1621631"/>
            <a:chOff x="3330" y="889"/>
            <a:chExt cx="1861" cy="1501"/>
          </a:xfrm>
        </p:grpSpPr>
        <p:sp>
          <p:nvSpPr>
            <p:cNvPr id="18" name="AutoShape 5">
              <a:extLst>
                <a:ext uri="{FF2B5EF4-FFF2-40B4-BE49-F238E27FC236}">
                  <a16:creationId xmlns:a16="http://schemas.microsoft.com/office/drawing/2014/main" id="{263DAE71-4B33-0AF1-6FBF-DE2012CDA1F8}"/>
                </a:ext>
              </a:extLst>
            </p:cNvPr>
            <p:cNvSpPr>
              <a:spLocks noChangeArrowheads="1"/>
            </p:cNvSpPr>
            <p:nvPr/>
          </p:nvSpPr>
          <p:spPr bwMode="auto">
            <a:xfrm>
              <a:off x="3330" y="889"/>
              <a:ext cx="186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Driver</a:t>
              </a:r>
            </a:p>
          </p:txBody>
        </p:sp>
        <p:sp>
          <p:nvSpPr>
            <p:cNvPr id="19" name="AutoShape 6">
              <a:extLst>
                <a:ext uri="{FF2B5EF4-FFF2-40B4-BE49-F238E27FC236}">
                  <a16:creationId xmlns:a16="http://schemas.microsoft.com/office/drawing/2014/main" id="{F34F3D4E-EBFB-DBBD-1F11-6ACB5A97CF4E}"/>
                </a:ext>
              </a:extLst>
            </p:cNvPr>
            <p:cNvSpPr>
              <a:spLocks noChangeArrowheads="1"/>
            </p:cNvSpPr>
            <p:nvPr/>
          </p:nvSpPr>
          <p:spPr bwMode="auto">
            <a:xfrm>
              <a:off x="3499" y="1058"/>
              <a:ext cx="1692" cy="144"/>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1" name="AutoShape 7">
              <a:extLst>
                <a:ext uri="{FF2B5EF4-FFF2-40B4-BE49-F238E27FC236}">
                  <a16:creationId xmlns:a16="http://schemas.microsoft.com/office/drawing/2014/main" id="{D533D43C-28F4-A57C-8A70-3E6FECC21BEF}"/>
                </a:ext>
              </a:extLst>
            </p:cNvPr>
            <p:cNvSpPr>
              <a:spLocks noChangeArrowheads="1"/>
            </p:cNvSpPr>
            <p:nvPr/>
          </p:nvSpPr>
          <p:spPr bwMode="auto">
            <a:xfrm>
              <a:off x="3668" y="122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3" name="AutoShape 8">
              <a:extLst>
                <a:ext uri="{FF2B5EF4-FFF2-40B4-BE49-F238E27FC236}">
                  <a16:creationId xmlns:a16="http://schemas.microsoft.com/office/drawing/2014/main" id="{299C63CE-F4F3-140B-B108-4C7EBFBBAA55}"/>
                </a:ext>
              </a:extLst>
            </p:cNvPr>
            <p:cNvSpPr>
              <a:spLocks noChangeArrowheads="1"/>
            </p:cNvSpPr>
            <p:nvPr/>
          </p:nvSpPr>
          <p:spPr bwMode="auto">
            <a:xfrm>
              <a:off x="3668" y="139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4" name="AutoShape 9">
              <a:extLst>
                <a:ext uri="{FF2B5EF4-FFF2-40B4-BE49-F238E27FC236}">
                  <a16:creationId xmlns:a16="http://schemas.microsoft.com/office/drawing/2014/main" id="{2D4184BF-A240-FCC8-DC7E-383E16882986}"/>
                </a:ext>
              </a:extLst>
            </p:cNvPr>
            <p:cNvSpPr>
              <a:spLocks noChangeArrowheads="1"/>
            </p:cNvSpPr>
            <p:nvPr/>
          </p:nvSpPr>
          <p:spPr bwMode="auto">
            <a:xfrm>
              <a:off x="3499" y="1648"/>
              <a:ext cx="169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5" name="AutoShape 10">
              <a:extLst>
                <a:ext uri="{FF2B5EF4-FFF2-40B4-BE49-F238E27FC236}">
                  <a16:creationId xmlns:a16="http://schemas.microsoft.com/office/drawing/2014/main" id="{C9107D5E-A05C-D856-2DED-B70568D72F02}"/>
                </a:ext>
              </a:extLst>
            </p:cNvPr>
            <p:cNvSpPr>
              <a:spLocks noChangeArrowheads="1"/>
            </p:cNvSpPr>
            <p:nvPr/>
          </p:nvSpPr>
          <p:spPr bwMode="auto">
            <a:xfrm>
              <a:off x="3668" y="181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6" name="AutoShape 11">
              <a:extLst>
                <a:ext uri="{FF2B5EF4-FFF2-40B4-BE49-F238E27FC236}">
                  <a16:creationId xmlns:a16="http://schemas.microsoft.com/office/drawing/2014/main" id="{4934CE6D-5D29-3EBC-1B79-789264957F41}"/>
                </a:ext>
              </a:extLst>
            </p:cNvPr>
            <p:cNvSpPr>
              <a:spLocks noChangeArrowheads="1"/>
            </p:cNvSpPr>
            <p:nvPr/>
          </p:nvSpPr>
          <p:spPr bwMode="auto">
            <a:xfrm>
              <a:off x="3668" y="198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7" name="Line 12">
              <a:extLst>
                <a:ext uri="{FF2B5EF4-FFF2-40B4-BE49-F238E27FC236}">
                  <a16:creationId xmlns:a16="http://schemas.microsoft.com/office/drawing/2014/main" id="{608B4182-ADD5-7107-C6A8-ED8D6BA5B0EB}"/>
                </a:ext>
              </a:extLst>
            </p:cNvPr>
            <p:cNvSpPr>
              <a:spLocks noChangeShapeType="1"/>
            </p:cNvSpPr>
            <p:nvPr/>
          </p:nvSpPr>
          <p:spPr bwMode="auto">
            <a:xfrm>
              <a:off x="3404" y="1037"/>
              <a:ext cx="1" cy="135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13">
              <a:extLst>
                <a:ext uri="{FF2B5EF4-FFF2-40B4-BE49-F238E27FC236}">
                  <a16:creationId xmlns:a16="http://schemas.microsoft.com/office/drawing/2014/main" id="{376C5AF1-E4C5-0FFE-3F6A-958B987CF7CB}"/>
                </a:ext>
              </a:extLst>
            </p:cNvPr>
            <p:cNvSpPr>
              <a:spLocks noChangeShapeType="1"/>
            </p:cNvSpPr>
            <p:nvPr/>
          </p:nvSpPr>
          <p:spPr bwMode="auto">
            <a:xfrm>
              <a:off x="3397" y="1136"/>
              <a:ext cx="10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14">
              <a:extLst>
                <a:ext uri="{FF2B5EF4-FFF2-40B4-BE49-F238E27FC236}">
                  <a16:creationId xmlns:a16="http://schemas.microsoft.com/office/drawing/2014/main" id="{012FE782-0A19-4F1D-7710-BB86D840F1E9}"/>
                </a:ext>
              </a:extLst>
            </p:cNvPr>
            <p:cNvSpPr>
              <a:spLocks noChangeShapeType="1"/>
            </p:cNvSpPr>
            <p:nvPr/>
          </p:nvSpPr>
          <p:spPr bwMode="auto">
            <a:xfrm flipV="1">
              <a:off x="3576" y="1314"/>
              <a:ext cx="9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15">
              <a:extLst>
                <a:ext uri="{FF2B5EF4-FFF2-40B4-BE49-F238E27FC236}">
                  <a16:creationId xmlns:a16="http://schemas.microsoft.com/office/drawing/2014/main" id="{DA0BDCAD-AABB-05EA-F6DE-6530C38BD139}"/>
                </a:ext>
              </a:extLst>
            </p:cNvPr>
            <p:cNvSpPr>
              <a:spLocks noChangeShapeType="1"/>
            </p:cNvSpPr>
            <p:nvPr/>
          </p:nvSpPr>
          <p:spPr bwMode="auto">
            <a:xfrm>
              <a:off x="3401" y="1714"/>
              <a:ext cx="102" cy="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16">
              <a:extLst>
                <a:ext uri="{FF2B5EF4-FFF2-40B4-BE49-F238E27FC236}">
                  <a16:creationId xmlns:a16="http://schemas.microsoft.com/office/drawing/2014/main" id="{0D43DBE3-7B7A-7EDB-08A1-97574597A9BA}"/>
                </a:ext>
              </a:extLst>
            </p:cNvPr>
            <p:cNvSpPr>
              <a:spLocks noChangeShapeType="1"/>
            </p:cNvSpPr>
            <p:nvPr/>
          </p:nvSpPr>
          <p:spPr bwMode="auto">
            <a:xfrm>
              <a:off x="3576" y="1206"/>
              <a:ext cx="1" cy="36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17">
              <a:extLst>
                <a:ext uri="{FF2B5EF4-FFF2-40B4-BE49-F238E27FC236}">
                  <a16:creationId xmlns:a16="http://schemas.microsoft.com/office/drawing/2014/main" id="{27FAF40B-B009-3C36-D81D-AD854B9D578C}"/>
                </a:ext>
              </a:extLst>
            </p:cNvPr>
            <p:cNvSpPr>
              <a:spLocks noChangeShapeType="1"/>
            </p:cNvSpPr>
            <p:nvPr/>
          </p:nvSpPr>
          <p:spPr bwMode="auto">
            <a:xfrm>
              <a:off x="3576" y="1453"/>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18">
              <a:extLst>
                <a:ext uri="{FF2B5EF4-FFF2-40B4-BE49-F238E27FC236}">
                  <a16:creationId xmlns:a16="http://schemas.microsoft.com/office/drawing/2014/main" id="{CE0337B2-0525-C0DC-69A7-7BFC35226E20}"/>
                </a:ext>
              </a:extLst>
            </p:cNvPr>
            <p:cNvSpPr>
              <a:spLocks noChangeShapeType="1"/>
            </p:cNvSpPr>
            <p:nvPr/>
          </p:nvSpPr>
          <p:spPr bwMode="auto">
            <a:xfrm>
              <a:off x="3573" y="1901"/>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19">
              <a:extLst>
                <a:ext uri="{FF2B5EF4-FFF2-40B4-BE49-F238E27FC236}">
                  <a16:creationId xmlns:a16="http://schemas.microsoft.com/office/drawing/2014/main" id="{D6F71EC5-E28B-9977-94CD-68CD1A6A74DD}"/>
                </a:ext>
              </a:extLst>
            </p:cNvPr>
            <p:cNvSpPr>
              <a:spLocks noChangeShapeType="1"/>
            </p:cNvSpPr>
            <p:nvPr/>
          </p:nvSpPr>
          <p:spPr bwMode="auto">
            <a:xfrm>
              <a:off x="3573" y="1791"/>
              <a:ext cx="1" cy="36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Line 20">
              <a:extLst>
                <a:ext uri="{FF2B5EF4-FFF2-40B4-BE49-F238E27FC236}">
                  <a16:creationId xmlns:a16="http://schemas.microsoft.com/office/drawing/2014/main" id="{397D95AB-7CB6-23AB-AAC1-E053DE49526D}"/>
                </a:ext>
              </a:extLst>
            </p:cNvPr>
            <p:cNvSpPr>
              <a:spLocks noChangeShapeType="1"/>
            </p:cNvSpPr>
            <p:nvPr/>
          </p:nvSpPr>
          <p:spPr bwMode="auto">
            <a:xfrm>
              <a:off x="3573" y="2038"/>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21">
            <a:extLst>
              <a:ext uri="{FF2B5EF4-FFF2-40B4-BE49-F238E27FC236}">
                <a16:creationId xmlns:a16="http://schemas.microsoft.com/office/drawing/2014/main" id="{68FDA38A-E53A-8527-31A2-651C691C7751}"/>
              </a:ext>
            </a:extLst>
          </p:cNvPr>
          <p:cNvGrpSpPr>
            <a:grpSpLocks/>
          </p:cNvGrpSpPr>
          <p:nvPr/>
        </p:nvGrpSpPr>
        <p:grpSpPr bwMode="auto">
          <a:xfrm>
            <a:off x="9120067" y="3805246"/>
            <a:ext cx="2245519" cy="1788319"/>
            <a:chOff x="3307" y="2757"/>
            <a:chExt cx="2079" cy="1656"/>
          </a:xfrm>
        </p:grpSpPr>
        <p:sp>
          <p:nvSpPr>
            <p:cNvPr id="37" name="Line 22">
              <a:extLst>
                <a:ext uri="{FF2B5EF4-FFF2-40B4-BE49-F238E27FC236}">
                  <a16:creationId xmlns:a16="http://schemas.microsoft.com/office/drawing/2014/main" id="{E2C3E042-86C0-B794-3911-784EC29257A6}"/>
                </a:ext>
              </a:extLst>
            </p:cNvPr>
            <p:cNvSpPr>
              <a:spLocks noChangeShapeType="1"/>
            </p:cNvSpPr>
            <p:nvPr/>
          </p:nvSpPr>
          <p:spPr bwMode="auto">
            <a:xfrm>
              <a:off x="4352" y="2920"/>
              <a:ext cx="1" cy="149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23">
              <a:extLst>
                <a:ext uri="{FF2B5EF4-FFF2-40B4-BE49-F238E27FC236}">
                  <a16:creationId xmlns:a16="http://schemas.microsoft.com/office/drawing/2014/main" id="{B91DF274-E0DF-7A94-B65A-BFCFB159CAB1}"/>
                </a:ext>
              </a:extLst>
            </p:cNvPr>
            <p:cNvGrpSpPr>
              <a:grpSpLocks/>
            </p:cNvGrpSpPr>
            <p:nvPr/>
          </p:nvGrpSpPr>
          <p:grpSpPr bwMode="auto">
            <a:xfrm>
              <a:off x="3307" y="2757"/>
              <a:ext cx="2079" cy="1451"/>
              <a:chOff x="3307" y="2757"/>
              <a:chExt cx="2079" cy="1451"/>
            </a:xfrm>
          </p:grpSpPr>
          <p:sp>
            <p:nvSpPr>
              <p:cNvPr id="39" name="AutoShape 24">
                <a:extLst>
                  <a:ext uri="{FF2B5EF4-FFF2-40B4-BE49-F238E27FC236}">
                    <a16:creationId xmlns:a16="http://schemas.microsoft.com/office/drawing/2014/main" id="{12BF4E3E-E55B-2E29-FAC0-BF5FBBA894A1}"/>
                  </a:ext>
                </a:extLst>
              </p:cNvPr>
              <p:cNvSpPr>
                <a:spLocks noChangeArrowheads="1"/>
              </p:cNvSpPr>
              <p:nvPr/>
            </p:nvSpPr>
            <p:spPr bwMode="auto">
              <a:xfrm>
                <a:off x="3325" y="2757"/>
                <a:ext cx="2046" cy="160"/>
              </a:xfrm>
              <a:prstGeom prst="roundRect">
                <a:avLst>
                  <a:gd name="adj" fmla="val 625"/>
                </a:avLst>
              </a:prstGeom>
              <a:gradFill rotWithShape="0">
                <a:gsLst>
                  <a:gs pos="0">
                    <a:srgbClr val="E6E6E6"/>
                  </a:gs>
                  <a:gs pos="100000">
                    <a:srgbClr val="0099F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CCA Driver</a:t>
                </a:r>
              </a:p>
            </p:txBody>
          </p:sp>
          <p:sp>
            <p:nvSpPr>
              <p:cNvPr id="40" name="AutoShape 25">
                <a:extLst>
                  <a:ext uri="{FF2B5EF4-FFF2-40B4-BE49-F238E27FC236}">
                    <a16:creationId xmlns:a16="http://schemas.microsoft.com/office/drawing/2014/main" id="{D2C990BF-E409-EDF2-37C6-EAC5488B75DA}"/>
                  </a:ext>
                </a:extLst>
              </p:cNvPr>
              <p:cNvSpPr>
                <a:spLocks noChangeArrowheads="1"/>
              </p:cNvSpPr>
              <p:nvPr/>
            </p:nvSpPr>
            <p:spPr bwMode="auto">
              <a:xfrm>
                <a:off x="4425" y="2944"/>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41" name="AutoShape 26">
                <a:extLst>
                  <a:ext uri="{FF2B5EF4-FFF2-40B4-BE49-F238E27FC236}">
                    <a16:creationId xmlns:a16="http://schemas.microsoft.com/office/drawing/2014/main" id="{A32CDAA2-C412-B82E-8BB4-46DDE63D3610}"/>
                  </a:ext>
                </a:extLst>
              </p:cNvPr>
              <p:cNvSpPr>
                <a:spLocks noChangeArrowheads="1"/>
              </p:cNvSpPr>
              <p:nvPr/>
            </p:nvSpPr>
            <p:spPr bwMode="auto">
              <a:xfrm>
                <a:off x="4422" y="3139"/>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2" name="Line 27">
                <a:extLst>
                  <a:ext uri="{FF2B5EF4-FFF2-40B4-BE49-F238E27FC236}">
                    <a16:creationId xmlns:a16="http://schemas.microsoft.com/office/drawing/2014/main" id="{2D24B47A-88C9-5480-CA46-4D61BB95148C}"/>
                  </a:ext>
                </a:extLst>
              </p:cNvPr>
              <p:cNvSpPr>
                <a:spLocks noChangeShapeType="1"/>
              </p:cNvSpPr>
              <p:nvPr/>
            </p:nvSpPr>
            <p:spPr bwMode="auto">
              <a:xfrm flipV="1">
                <a:off x="4274" y="3028"/>
                <a:ext cx="148" cy="6"/>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28">
                <a:extLst>
                  <a:ext uri="{FF2B5EF4-FFF2-40B4-BE49-F238E27FC236}">
                    <a16:creationId xmlns:a16="http://schemas.microsoft.com/office/drawing/2014/main" id="{3C27A51F-5CA4-A431-B604-5CADF3FE3569}"/>
                  </a:ext>
                </a:extLst>
              </p:cNvPr>
              <p:cNvSpPr>
                <a:spLocks noChangeShapeType="1"/>
              </p:cNvSpPr>
              <p:nvPr/>
            </p:nvSpPr>
            <p:spPr bwMode="auto">
              <a:xfrm>
                <a:off x="4823" y="321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Line 29">
                <a:extLst>
                  <a:ext uri="{FF2B5EF4-FFF2-40B4-BE49-F238E27FC236}">
                    <a16:creationId xmlns:a16="http://schemas.microsoft.com/office/drawing/2014/main" id="{4B6D3ADE-C89E-9543-8961-E394D30544E4}"/>
                  </a:ext>
                </a:extLst>
              </p:cNvPr>
              <p:cNvSpPr>
                <a:spLocks noChangeShapeType="1"/>
              </p:cNvSpPr>
              <p:nvPr/>
            </p:nvSpPr>
            <p:spPr bwMode="auto">
              <a:xfrm>
                <a:off x="4884" y="3103"/>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AutoShape 30">
                <a:extLst>
                  <a:ext uri="{FF2B5EF4-FFF2-40B4-BE49-F238E27FC236}">
                    <a16:creationId xmlns:a16="http://schemas.microsoft.com/office/drawing/2014/main" id="{6F6C6C38-B6CC-D8FD-21CD-6C20CA903505}"/>
                  </a:ext>
                </a:extLst>
              </p:cNvPr>
              <p:cNvSpPr>
                <a:spLocks noChangeArrowheads="1"/>
              </p:cNvSpPr>
              <p:nvPr/>
            </p:nvSpPr>
            <p:spPr bwMode="auto">
              <a:xfrm>
                <a:off x="4983" y="31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6" name="AutoShape 31">
                <a:extLst>
                  <a:ext uri="{FF2B5EF4-FFF2-40B4-BE49-F238E27FC236}">
                    <a16:creationId xmlns:a16="http://schemas.microsoft.com/office/drawing/2014/main" id="{9650CFEF-5D9D-787E-4CD1-7E677AFBBAAE}"/>
                  </a:ext>
                </a:extLst>
              </p:cNvPr>
              <p:cNvSpPr>
                <a:spLocks noChangeArrowheads="1"/>
              </p:cNvSpPr>
              <p:nvPr/>
            </p:nvSpPr>
            <p:spPr bwMode="auto">
              <a:xfrm>
                <a:off x="4419" y="3326"/>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7" name="AutoShape 32">
                <a:extLst>
                  <a:ext uri="{FF2B5EF4-FFF2-40B4-BE49-F238E27FC236}">
                    <a16:creationId xmlns:a16="http://schemas.microsoft.com/office/drawing/2014/main" id="{EA8AAD45-CA07-705C-1E2E-4F589F81E5B4}"/>
                  </a:ext>
                </a:extLst>
              </p:cNvPr>
              <p:cNvSpPr>
                <a:spLocks noChangeArrowheads="1"/>
              </p:cNvSpPr>
              <p:nvPr/>
            </p:nvSpPr>
            <p:spPr bwMode="auto">
              <a:xfrm>
                <a:off x="4979" y="3325"/>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8" name="Line 33">
                <a:extLst>
                  <a:ext uri="{FF2B5EF4-FFF2-40B4-BE49-F238E27FC236}">
                    <a16:creationId xmlns:a16="http://schemas.microsoft.com/office/drawing/2014/main" id="{7FA2BFFD-7F9E-25D4-A354-90F11AF6F5AA}"/>
                  </a:ext>
                </a:extLst>
              </p:cNvPr>
              <p:cNvSpPr>
                <a:spLocks noChangeShapeType="1"/>
              </p:cNvSpPr>
              <p:nvPr/>
            </p:nvSpPr>
            <p:spPr bwMode="auto">
              <a:xfrm>
                <a:off x="4824" y="339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AutoShape 34">
                <a:extLst>
                  <a:ext uri="{FF2B5EF4-FFF2-40B4-BE49-F238E27FC236}">
                    <a16:creationId xmlns:a16="http://schemas.microsoft.com/office/drawing/2014/main" id="{E8A7A101-EB71-9BAD-C164-1C57776D0A4B}"/>
                  </a:ext>
                </a:extLst>
              </p:cNvPr>
              <p:cNvSpPr>
                <a:spLocks noChangeArrowheads="1"/>
              </p:cNvSpPr>
              <p:nvPr/>
            </p:nvSpPr>
            <p:spPr bwMode="auto">
              <a:xfrm>
                <a:off x="4425" y="3648"/>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0" name="AutoShape 35">
                <a:extLst>
                  <a:ext uri="{FF2B5EF4-FFF2-40B4-BE49-F238E27FC236}">
                    <a16:creationId xmlns:a16="http://schemas.microsoft.com/office/drawing/2014/main" id="{165ED936-84D5-E57D-A9D2-1ADF554BD9EC}"/>
                  </a:ext>
                </a:extLst>
              </p:cNvPr>
              <p:cNvSpPr>
                <a:spLocks noChangeArrowheads="1"/>
              </p:cNvSpPr>
              <p:nvPr/>
            </p:nvSpPr>
            <p:spPr bwMode="auto">
              <a:xfrm>
                <a:off x="4422"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1" name="Line 36">
                <a:extLst>
                  <a:ext uri="{FF2B5EF4-FFF2-40B4-BE49-F238E27FC236}">
                    <a16:creationId xmlns:a16="http://schemas.microsoft.com/office/drawing/2014/main" id="{5CB48FAE-C30F-C1BF-E8DF-5522457BAE26}"/>
                  </a:ext>
                </a:extLst>
              </p:cNvPr>
              <p:cNvSpPr>
                <a:spLocks noChangeShapeType="1"/>
              </p:cNvSpPr>
              <p:nvPr/>
            </p:nvSpPr>
            <p:spPr bwMode="auto">
              <a:xfrm>
                <a:off x="4278" y="3737"/>
                <a:ext cx="147" cy="1"/>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Line 37">
                <a:extLst>
                  <a:ext uri="{FF2B5EF4-FFF2-40B4-BE49-F238E27FC236}">
                    <a16:creationId xmlns:a16="http://schemas.microsoft.com/office/drawing/2014/main" id="{5D5075AB-5605-4BF1-5A9E-B5E18550E2D4}"/>
                  </a:ext>
                </a:extLst>
              </p:cNvPr>
              <p:cNvSpPr>
                <a:spLocks noChangeShapeType="1"/>
              </p:cNvSpPr>
              <p:nvPr/>
            </p:nvSpPr>
            <p:spPr bwMode="auto">
              <a:xfrm>
                <a:off x="4823"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38">
                <a:extLst>
                  <a:ext uri="{FF2B5EF4-FFF2-40B4-BE49-F238E27FC236}">
                    <a16:creationId xmlns:a16="http://schemas.microsoft.com/office/drawing/2014/main" id="{78770C09-30CA-862D-53A6-46556199C665}"/>
                  </a:ext>
                </a:extLst>
              </p:cNvPr>
              <p:cNvSpPr>
                <a:spLocks noChangeShapeType="1"/>
              </p:cNvSpPr>
              <p:nvPr/>
            </p:nvSpPr>
            <p:spPr bwMode="auto">
              <a:xfrm>
                <a:off x="4900" y="3807"/>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AutoShape 39">
                <a:extLst>
                  <a:ext uri="{FF2B5EF4-FFF2-40B4-BE49-F238E27FC236}">
                    <a16:creationId xmlns:a16="http://schemas.microsoft.com/office/drawing/2014/main" id="{E321FAD5-ECCC-A286-09E5-C124E73304C1}"/>
                  </a:ext>
                </a:extLst>
              </p:cNvPr>
              <p:cNvSpPr>
                <a:spLocks noChangeArrowheads="1"/>
              </p:cNvSpPr>
              <p:nvPr/>
            </p:nvSpPr>
            <p:spPr bwMode="auto">
              <a:xfrm>
                <a:off x="4983"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5" name="AutoShape 40">
                <a:extLst>
                  <a:ext uri="{FF2B5EF4-FFF2-40B4-BE49-F238E27FC236}">
                    <a16:creationId xmlns:a16="http://schemas.microsoft.com/office/drawing/2014/main" id="{D6CE9485-9361-267E-A372-D53548A1AF96}"/>
                  </a:ext>
                </a:extLst>
              </p:cNvPr>
              <p:cNvSpPr>
                <a:spLocks noChangeArrowheads="1"/>
              </p:cNvSpPr>
              <p:nvPr/>
            </p:nvSpPr>
            <p:spPr bwMode="auto">
              <a:xfrm>
                <a:off x="441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6" name="AutoShape 41">
                <a:extLst>
                  <a:ext uri="{FF2B5EF4-FFF2-40B4-BE49-F238E27FC236}">
                    <a16:creationId xmlns:a16="http://schemas.microsoft.com/office/drawing/2014/main" id="{21A67F4D-34FE-0423-612F-D879828B597C}"/>
                  </a:ext>
                </a:extLst>
              </p:cNvPr>
              <p:cNvSpPr>
                <a:spLocks noChangeArrowheads="1"/>
              </p:cNvSpPr>
              <p:nvPr/>
            </p:nvSpPr>
            <p:spPr bwMode="auto">
              <a:xfrm>
                <a:off x="497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7" name="Line 42">
                <a:extLst>
                  <a:ext uri="{FF2B5EF4-FFF2-40B4-BE49-F238E27FC236}">
                    <a16:creationId xmlns:a16="http://schemas.microsoft.com/office/drawing/2014/main" id="{828B5E79-2062-AC9B-15BD-575979075B7A}"/>
                  </a:ext>
                </a:extLst>
              </p:cNvPr>
              <p:cNvSpPr>
                <a:spLocks noChangeShapeType="1"/>
              </p:cNvSpPr>
              <p:nvPr/>
            </p:nvSpPr>
            <p:spPr bwMode="auto">
              <a:xfrm>
                <a:off x="4824"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AutoShape 43">
                <a:extLst>
                  <a:ext uri="{FF2B5EF4-FFF2-40B4-BE49-F238E27FC236}">
                    <a16:creationId xmlns:a16="http://schemas.microsoft.com/office/drawing/2014/main" id="{2A6D6A45-C38F-F63C-AC99-B3FB9C489CB5}"/>
                  </a:ext>
                </a:extLst>
              </p:cNvPr>
              <p:cNvSpPr>
                <a:spLocks noChangeArrowheads="1"/>
              </p:cNvSpPr>
              <p:nvPr/>
            </p:nvSpPr>
            <p:spPr bwMode="auto">
              <a:xfrm>
                <a:off x="3320" y="2956"/>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9" name="AutoShape 44">
                <a:extLst>
                  <a:ext uri="{FF2B5EF4-FFF2-40B4-BE49-F238E27FC236}">
                    <a16:creationId xmlns:a16="http://schemas.microsoft.com/office/drawing/2014/main" id="{9E3F2695-96BD-F019-F27A-E01F3E4DF673}"/>
                  </a:ext>
                </a:extLst>
              </p:cNvPr>
              <p:cNvSpPr>
                <a:spLocks noChangeArrowheads="1"/>
              </p:cNvSpPr>
              <p:nvPr/>
            </p:nvSpPr>
            <p:spPr bwMode="auto">
              <a:xfrm>
                <a:off x="3318" y="3151"/>
                <a:ext cx="393"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0" name="Line 45">
                <a:extLst>
                  <a:ext uri="{FF2B5EF4-FFF2-40B4-BE49-F238E27FC236}">
                    <a16:creationId xmlns:a16="http://schemas.microsoft.com/office/drawing/2014/main" id="{BC542F46-E355-3C06-2990-6741091FBD51}"/>
                  </a:ext>
                </a:extLst>
              </p:cNvPr>
              <p:cNvSpPr>
                <a:spLocks noChangeShapeType="1"/>
              </p:cNvSpPr>
              <p:nvPr/>
            </p:nvSpPr>
            <p:spPr bwMode="auto">
              <a:xfrm>
                <a:off x="3718" y="3229"/>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6">
                <a:extLst>
                  <a:ext uri="{FF2B5EF4-FFF2-40B4-BE49-F238E27FC236}">
                    <a16:creationId xmlns:a16="http://schemas.microsoft.com/office/drawing/2014/main" id="{296E1201-A848-FF99-271A-04EAEFB48751}"/>
                  </a:ext>
                </a:extLst>
              </p:cNvPr>
              <p:cNvSpPr>
                <a:spLocks noChangeShapeType="1"/>
              </p:cNvSpPr>
              <p:nvPr/>
            </p:nvSpPr>
            <p:spPr bwMode="auto">
              <a:xfrm>
                <a:off x="3795" y="3115"/>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AutoShape 47">
                <a:extLst>
                  <a:ext uri="{FF2B5EF4-FFF2-40B4-BE49-F238E27FC236}">
                    <a16:creationId xmlns:a16="http://schemas.microsoft.com/office/drawing/2014/main" id="{BFF56480-668B-7E41-B01E-6A202906EDF7}"/>
                  </a:ext>
                </a:extLst>
              </p:cNvPr>
              <p:cNvSpPr>
                <a:spLocks noChangeArrowheads="1"/>
              </p:cNvSpPr>
              <p:nvPr/>
            </p:nvSpPr>
            <p:spPr bwMode="auto">
              <a:xfrm>
                <a:off x="3878" y="3151"/>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3" name="AutoShape 48">
                <a:extLst>
                  <a:ext uri="{FF2B5EF4-FFF2-40B4-BE49-F238E27FC236}">
                    <a16:creationId xmlns:a16="http://schemas.microsoft.com/office/drawing/2014/main" id="{D95F6430-D548-51AF-88AC-C119557E88E1}"/>
                  </a:ext>
                </a:extLst>
              </p:cNvPr>
              <p:cNvSpPr>
                <a:spLocks noChangeArrowheads="1"/>
              </p:cNvSpPr>
              <p:nvPr/>
            </p:nvSpPr>
            <p:spPr bwMode="auto">
              <a:xfrm>
                <a:off x="3314" y="3338"/>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4" name="AutoShape 49">
                <a:extLst>
                  <a:ext uri="{FF2B5EF4-FFF2-40B4-BE49-F238E27FC236}">
                    <a16:creationId xmlns:a16="http://schemas.microsoft.com/office/drawing/2014/main" id="{0AB849B3-DC07-901A-29EE-44519C75B93E}"/>
                  </a:ext>
                </a:extLst>
              </p:cNvPr>
              <p:cNvSpPr>
                <a:spLocks noChangeArrowheads="1"/>
              </p:cNvSpPr>
              <p:nvPr/>
            </p:nvSpPr>
            <p:spPr bwMode="auto">
              <a:xfrm>
                <a:off x="3875" y="33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5" name="Line 50">
                <a:extLst>
                  <a:ext uri="{FF2B5EF4-FFF2-40B4-BE49-F238E27FC236}">
                    <a16:creationId xmlns:a16="http://schemas.microsoft.com/office/drawing/2014/main" id="{3469EC0D-EA64-F0F0-62E7-E21E84037847}"/>
                  </a:ext>
                </a:extLst>
              </p:cNvPr>
              <p:cNvSpPr>
                <a:spLocks noChangeShapeType="1"/>
              </p:cNvSpPr>
              <p:nvPr/>
            </p:nvSpPr>
            <p:spPr bwMode="auto">
              <a:xfrm>
                <a:off x="3719" y="3408"/>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AutoShape 51">
                <a:extLst>
                  <a:ext uri="{FF2B5EF4-FFF2-40B4-BE49-F238E27FC236}">
                    <a16:creationId xmlns:a16="http://schemas.microsoft.com/office/drawing/2014/main" id="{CBD837C5-A04C-64FB-AAF8-83D32C5D2EB7}"/>
                  </a:ext>
                </a:extLst>
              </p:cNvPr>
              <p:cNvSpPr>
                <a:spLocks noChangeArrowheads="1"/>
              </p:cNvSpPr>
              <p:nvPr/>
            </p:nvSpPr>
            <p:spPr bwMode="auto">
              <a:xfrm>
                <a:off x="3312" y="3649"/>
                <a:ext cx="961"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67" name="AutoShape 52">
                <a:extLst>
                  <a:ext uri="{FF2B5EF4-FFF2-40B4-BE49-F238E27FC236}">
                    <a16:creationId xmlns:a16="http://schemas.microsoft.com/office/drawing/2014/main" id="{3070577B-47F2-5D5D-8A32-8387FE9D400F}"/>
                  </a:ext>
                </a:extLst>
              </p:cNvPr>
              <p:cNvSpPr>
                <a:spLocks noChangeArrowheads="1"/>
              </p:cNvSpPr>
              <p:nvPr/>
            </p:nvSpPr>
            <p:spPr bwMode="auto">
              <a:xfrm>
                <a:off x="3310" y="3844"/>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8" name="Line 53">
                <a:extLst>
                  <a:ext uri="{FF2B5EF4-FFF2-40B4-BE49-F238E27FC236}">
                    <a16:creationId xmlns:a16="http://schemas.microsoft.com/office/drawing/2014/main" id="{662E236E-6C0C-14AC-86AD-D2CFBF4A63AD}"/>
                  </a:ext>
                </a:extLst>
              </p:cNvPr>
              <p:cNvSpPr>
                <a:spLocks noChangeShapeType="1"/>
              </p:cNvSpPr>
              <p:nvPr/>
            </p:nvSpPr>
            <p:spPr bwMode="auto">
              <a:xfrm>
                <a:off x="3711"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54">
                <a:extLst>
                  <a:ext uri="{FF2B5EF4-FFF2-40B4-BE49-F238E27FC236}">
                    <a16:creationId xmlns:a16="http://schemas.microsoft.com/office/drawing/2014/main" id="{733A1693-FF95-62AD-3520-69EF738AE69D}"/>
                  </a:ext>
                </a:extLst>
              </p:cNvPr>
              <p:cNvSpPr>
                <a:spLocks noChangeShapeType="1"/>
              </p:cNvSpPr>
              <p:nvPr/>
            </p:nvSpPr>
            <p:spPr bwMode="auto">
              <a:xfrm>
                <a:off x="3787" y="3808"/>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AutoShape 55">
                <a:extLst>
                  <a:ext uri="{FF2B5EF4-FFF2-40B4-BE49-F238E27FC236}">
                    <a16:creationId xmlns:a16="http://schemas.microsoft.com/office/drawing/2014/main" id="{A799AB7D-FB7E-04AA-6557-F4A5E9954C5A}"/>
                  </a:ext>
                </a:extLst>
              </p:cNvPr>
              <p:cNvSpPr>
                <a:spLocks noChangeArrowheads="1"/>
              </p:cNvSpPr>
              <p:nvPr/>
            </p:nvSpPr>
            <p:spPr bwMode="auto">
              <a:xfrm>
                <a:off x="3870"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1" name="AutoShape 56">
                <a:extLst>
                  <a:ext uri="{FF2B5EF4-FFF2-40B4-BE49-F238E27FC236}">
                    <a16:creationId xmlns:a16="http://schemas.microsoft.com/office/drawing/2014/main" id="{94C597AD-A55E-ED86-2887-F5B7F10CC5D7}"/>
                  </a:ext>
                </a:extLst>
              </p:cNvPr>
              <p:cNvSpPr>
                <a:spLocks noChangeArrowheads="1"/>
              </p:cNvSpPr>
              <p:nvPr/>
            </p:nvSpPr>
            <p:spPr bwMode="auto">
              <a:xfrm>
                <a:off x="3307" y="4031"/>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2" name="AutoShape 57">
                <a:extLst>
                  <a:ext uri="{FF2B5EF4-FFF2-40B4-BE49-F238E27FC236}">
                    <a16:creationId xmlns:a16="http://schemas.microsoft.com/office/drawing/2014/main" id="{8A4D4E86-C49F-4F16-60B1-B0F8C70A04DF}"/>
                  </a:ext>
                </a:extLst>
              </p:cNvPr>
              <p:cNvSpPr>
                <a:spLocks noChangeArrowheads="1"/>
              </p:cNvSpPr>
              <p:nvPr/>
            </p:nvSpPr>
            <p:spPr bwMode="auto">
              <a:xfrm>
                <a:off x="3867"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3" name="Line 58">
                <a:extLst>
                  <a:ext uri="{FF2B5EF4-FFF2-40B4-BE49-F238E27FC236}">
                    <a16:creationId xmlns:a16="http://schemas.microsoft.com/office/drawing/2014/main" id="{01860C51-EB4B-2766-9304-8A195D30671A}"/>
                  </a:ext>
                </a:extLst>
              </p:cNvPr>
              <p:cNvSpPr>
                <a:spLocks noChangeShapeType="1"/>
              </p:cNvSpPr>
              <p:nvPr/>
            </p:nvSpPr>
            <p:spPr bwMode="auto">
              <a:xfrm>
                <a:off x="3711"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74" name="AutoShape 60">
            <a:extLst>
              <a:ext uri="{FF2B5EF4-FFF2-40B4-BE49-F238E27FC236}">
                <a16:creationId xmlns:a16="http://schemas.microsoft.com/office/drawing/2014/main" id="{1D8575B6-DD4A-B0F2-733F-CC3090202F32}"/>
              </a:ext>
            </a:extLst>
          </p:cNvPr>
          <p:cNvSpPr>
            <a:spLocks noChangeArrowheads="1"/>
          </p:cNvSpPr>
          <p:nvPr/>
        </p:nvSpPr>
        <p:spPr bwMode="auto">
          <a:xfrm rot="5400000">
            <a:off x="8034218" y="2500320"/>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5" name="AutoShape 61">
            <a:extLst>
              <a:ext uri="{FF2B5EF4-FFF2-40B4-BE49-F238E27FC236}">
                <a16:creationId xmlns:a16="http://schemas.microsoft.com/office/drawing/2014/main" id="{2996AE5C-427D-8DC2-361D-45A4EED23FAB}"/>
              </a:ext>
            </a:extLst>
          </p:cNvPr>
          <p:cNvSpPr>
            <a:spLocks noChangeArrowheads="1"/>
          </p:cNvSpPr>
          <p:nvPr/>
        </p:nvSpPr>
        <p:spPr bwMode="auto">
          <a:xfrm rot="5400000">
            <a:off x="8034218" y="4582724"/>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6" name="AutoShape 62">
            <a:extLst>
              <a:ext uri="{FF2B5EF4-FFF2-40B4-BE49-F238E27FC236}">
                <a16:creationId xmlns:a16="http://schemas.microsoft.com/office/drawing/2014/main" id="{5AD17B28-A55C-5C34-4759-345A1DA67425}"/>
              </a:ext>
            </a:extLst>
          </p:cNvPr>
          <p:cNvSpPr>
            <a:spLocks noChangeArrowheads="1"/>
          </p:cNvSpPr>
          <p:nvPr/>
        </p:nvSpPr>
        <p:spPr bwMode="auto">
          <a:xfrm>
            <a:off x="9436773" y="5574515"/>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Nodes</a:t>
            </a:r>
          </a:p>
        </p:txBody>
      </p:sp>
      <p:sp>
        <p:nvSpPr>
          <p:cNvPr id="77" name="AutoShape 63">
            <a:extLst>
              <a:ext uri="{FF2B5EF4-FFF2-40B4-BE49-F238E27FC236}">
                <a16:creationId xmlns:a16="http://schemas.microsoft.com/office/drawing/2014/main" id="{4CD45622-0133-C598-2C59-38821D46ED0A}"/>
              </a:ext>
            </a:extLst>
          </p:cNvPr>
          <p:cNvSpPr>
            <a:spLocks noChangeArrowheads="1"/>
          </p:cNvSpPr>
          <p:nvPr/>
        </p:nvSpPr>
        <p:spPr bwMode="auto">
          <a:xfrm>
            <a:off x="11510842" y="2951567"/>
            <a:ext cx="457200" cy="1104900"/>
          </a:xfrm>
          <a:prstGeom prst="curvedLeftArrow">
            <a:avLst>
              <a:gd name="adj1" fmla="val 48333"/>
              <a:gd name="adj2" fmla="val 96667"/>
              <a:gd name="adj3" fmla="val 33333"/>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8" name="Picture 77" descr="inocaj_v055i012.tiff">
            <a:extLst>
              <a:ext uri="{FF2B5EF4-FFF2-40B4-BE49-F238E27FC236}">
                <a16:creationId xmlns:a16="http://schemas.microsoft.com/office/drawing/2014/main" id="{C0CA5618-A561-596F-A545-716D778AEEA2}"/>
              </a:ext>
            </a:extLst>
          </p:cNvPr>
          <p:cNvPicPr>
            <a:picLocks noChangeAspect="1"/>
          </p:cNvPicPr>
          <p:nvPr/>
        </p:nvPicPr>
        <p:blipFill>
          <a:blip r:embed="rId5"/>
          <a:stretch>
            <a:fillRect/>
          </a:stretch>
        </p:blipFill>
        <p:spPr>
          <a:xfrm>
            <a:off x="371178" y="1168935"/>
            <a:ext cx="1685979" cy="2238826"/>
          </a:xfrm>
          <a:prstGeom prst="rect">
            <a:avLst/>
          </a:prstGeom>
        </p:spPr>
      </p:pic>
      <p:pic>
        <p:nvPicPr>
          <p:cNvPr id="79" name="Google Shape;148;p20">
            <a:extLst>
              <a:ext uri="{FF2B5EF4-FFF2-40B4-BE49-F238E27FC236}">
                <a16:creationId xmlns:a16="http://schemas.microsoft.com/office/drawing/2014/main" id="{97B0FD78-8E48-507C-C955-6D23726B736E}"/>
              </a:ext>
            </a:extLst>
          </p:cNvPr>
          <p:cNvPicPr preferRelativeResize="0"/>
          <p:nvPr/>
        </p:nvPicPr>
        <p:blipFill>
          <a:blip r:embed="rId6">
            <a:alphaModFix/>
          </a:blip>
          <a:stretch>
            <a:fillRect/>
          </a:stretch>
        </p:blipFill>
        <p:spPr>
          <a:xfrm>
            <a:off x="2414468" y="1181461"/>
            <a:ext cx="1489206" cy="1153421"/>
          </a:xfrm>
          <a:prstGeom prst="rect">
            <a:avLst/>
          </a:prstGeom>
          <a:noFill/>
          <a:ln>
            <a:noFill/>
          </a:ln>
        </p:spPr>
      </p:pic>
      <p:sp>
        <p:nvSpPr>
          <p:cNvPr id="82" name="TextBox 81">
            <a:extLst>
              <a:ext uri="{FF2B5EF4-FFF2-40B4-BE49-F238E27FC236}">
                <a16:creationId xmlns:a16="http://schemas.microsoft.com/office/drawing/2014/main" id="{B628BA0E-AD8A-94E0-4148-10F11FA28B81}"/>
              </a:ext>
            </a:extLst>
          </p:cNvPr>
          <p:cNvSpPr txBox="1"/>
          <p:nvPr/>
        </p:nvSpPr>
        <p:spPr>
          <a:xfrm>
            <a:off x="223957" y="3744970"/>
            <a:ext cx="55299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Reaction optimization and lab automation</a:t>
            </a:r>
          </a:p>
        </p:txBody>
      </p:sp>
      <p:pic>
        <p:nvPicPr>
          <p:cNvPr id="83" name="Picture 82" descr="A computer on a table&#10;&#10;Description automatically generated with low confidence">
            <a:extLst>
              <a:ext uri="{FF2B5EF4-FFF2-40B4-BE49-F238E27FC236}">
                <a16:creationId xmlns:a16="http://schemas.microsoft.com/office/drawing/2014/main" id="{3EF79560-CF6B-2A17-20F7-098AFF98ED82}"/>
              </a:ext>
            </a:extLst>
          </p:cNvPr>
          <p:cNvPicPr>
            <a:picLocks noChangeAspect="1"/>
          </p:cNvPicPr>
          <p:nvPr/>
        </p:nvPicPr>
        <p:blipFill rotWithShape="1">
          <a:blip r:embed="rId7">
            <a:extLst>
              <a:ext uri="{28A0092B-C50C-407E-A947-70E740481C1C}">
                <a14:useLocalDpi xmlns:a14="http://schemas.microsoft.com/office/drawing/2010/main" val="0"/>
              </a:ext>
            </a:extLst>
          </a:blip>
          <a:srcRect t="12900" b="10183"/>
          <a:stretch/>
        </p:blipFill>
        <p:spPr>
          <a:xfrm>
            <a:off x="587411" y="4124390"/>
            <a:ext cx="3752856" cy="2164934"/>
          </a:xfrm>
          <a:prstGeom prst="rect">
            <a:avLst/>
          </a:prstGeom>
        </p:spPr>
      </p:pic>
      <p:pic>
        <p:nvPicPr>
          <p:cNvPr id="84" name="Picture 13">
            <a:extLst>
              <a:ext uri="{FF2B5EF4-FFF2-40B4-BE49-F238E27FC236}">
                <a16:creationId xmlns:a16="http://schemas.microsoft.com/office/drawing/2014/main" id="{4BCFEBCD-FEC6-A86F-B2A8-7CA9F396925E}"/>
              </a:ext>
            </a:extLst>
          </p:cNvPr>
          <p:cNvPicPr/>
          <p:nvPr/>
        </p:nvPicPr>
        <p:blipFill>
          <a:blip r:embed="rId8"/>
          <a:srcRect l="2123" r="1036"/>
          <a:stretch/>
        </p:blipFill>
        <p:spPr>
          <a:xfrm>
            <a:off x="5147814" y="3905414"/>
            <a:ext cx="2500695" cy="2350905"/>
          </a:xfrm>
          <a:prstGeom prst="rect">
            <a:avLst/>
          </a:prstGeom>
          <a:ln>
            <a:noFill/>
          </a:ln>
        </p:spPr>
      </p:pic>
    </p:spTree>
    <p:extLst>
      <p:ext uri="{BB962C8B-B14F-4D97-AF65-F5344CB8AC3E}">
        <p14:creationId xmlns:p14="http://schemas.microsoft.com/office/powerpoint/2010/main" val="4118020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 and Funding</a:t>
            </a:r>
          </a:p>
        </p:txBody>
      </p:sp>
      <p:pic>
        <p:nvPicPr>
          <p:cNvPr id="9" name="Picture 8">
            <a:extLst>
              <a:ext uri="{FF2B5EF4-FFF2-40B4-BE49-F238E27FC236}">
                <a16:creationId xmlns:a16="http://schemas.microsoft.com/office/drawing/2014/main" id="{D339D7C4-0BBF-0B73-848C-D70FEB74C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876" y="4531040"/>
            <a:ext cx="1268444" cy="1300694"/>
          </a:xfrm>
          <a:prstGeom prst="rect">
            <a:avLst/>
          </a:prstGeom>
        </p:spPr>
      </p:pic>
      <p:pic>
        <p:nvPicPr>
          <p:cNvPr id="11" name="Picture 10">
            <a:extLst>
              <a:ext uri="{FF2B5EF4-FFF2-40B4-BE49-F238E27FC236}">
                <a16:creationId xmlns:a16="http://schemas.microsoft.com/office/drawing/2014/main" id="{34B28894-5C65-3565-C868-A1F471A49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137" y="4551201"/>
            <a:ext cx="1249181" cy="1254759"/>
          </a:xfrm>
          <a:prstGeom prst="rect">
            <a:avLst/>
          </a:prstGeom>
        </p:spPr>
      </p:pic>
      <p:pic>
        <p:nvPicPr>
          <p:cNvPr id="12" name="Picture 11">
            <a:extLst>
              <a:ext uri="{FF2B5EF4-FFF2-40B4-BE49-F238E27FC236}">
                <a16:creationId xmlns:a16="http://schemas.microsoft.com/office/drawing/2014/main" id="{72DB8597-8BED-C47A-2B3F-E1080EEEC437}"/>
              </a:ext>
            </a:extLst>
          </p:cNvPr>
          <p:cNvPicPr>
            <a:picLocks noChangeAspect="1"/>
          </p:cNvPicPr>
          <p:nvPr/>
        </p:nvPicPr>
        <p:blipFill>
          <a:blip r:embed="rId5"/>
          <a:stretch>
            <a:fillRect/>
          </a:stretch>
        </p:blipFill>
        <p:spPr>
          <a:xfrm>
            <a:off x="869817" y="4611718"/>
            <a:ext cx="1140242" cy="1133726"/>
          </a:xfrm>
          <a:prstGeom prst="rect">
            <a:avLst/>
          </a:prstGeom>
        </p:spPr>
      </p:pic>
      <p:pic>
        <p:nvPicPr>
          <p:cNvPr id="13" name="Picture 12" descr="A group of people standing in front of a brick building&#10;&#10;Description automatically generated">
            <a:extLst>
              <a:ext uri="{FF2B5EF4-FFF2-40B4-BE49-F238E27FC236}">
                <a16:creationId xmlns:a16="http://schemas.microsoft.com/office/drawing/2014/main" id="{C71B1ACE-14F5-9F54-756B-CC5A9972EE1F}"/>
              </a:ext>
            </a:extLst>
          </p:cNvPr>
          <p:cNvPicPr>
            <a:picLocks noChangeAspect="1"/>
          </p:cNvPicPr>
          <p:nvPr/>
        </p:nvPicPr>
        <p:blipFill rotWithShape="1">
          <a:blip r:embed="rId6"/>
          <a:srcRect l="2000" t="22287" r="6000" b="10000"/>
          <a:stretch/>
        </p:blipFill>
        <p:spPr>
          <a:xfrm>
            <a:off x="750937" y="2025859"/>
            <a:ext cx="3505200" cy="1934906"/>
          </a:xfrm>
          <a:prstGeom prst="rect">
            <a:avLst/>
          </a:prstGeom>
        </p:spPr>
      </p:pic>
      <p:pic>
        <p:nvPicPr>
          <p:cNvPr id="14" name="Picture 13" descr="A group of people sitting at a table with food and drinks&#10;&#10;Description automatically generated with low confidence">
            <a:extLst>
              <a:ext uri="{FF2B5EF4-FFF2-40B4-BE49-F238E27FC236}">
                <a16:creationId xmlns:a16="http://schemas.microsoft.com/office/drawing/2014/main" id="{5CC7A04E-8340-AFE8-75A0-FC7CA722A9FD}"/>
              </a:ext>
            </a:extLst>
          </p:cNvPr>
          <p:cNvPicPr>
            <a:picLocks noChangeAspect="1"/>
          </p:cNvPicPr>
          <p:nvPr/>
        </p:nvPicPr>
        <p:blipFill rotWithShape="1">
          <a:blip r:embed="rId7"/>
          <a:srcRect t="24751"/>
          <a:stretch/>
        </p:blipFill>
        <p:spPr>
          <a:xfrm>
            <a:off x="4581410" y="781076"/>
            <a:ext cx="3078606" cy="2316605"/>
          </a:xfrm>
          <a:prstGeom prst="rect">
            <a:avLst/>
          </a:prstGeom>
        </p:spPr>
      </p:pic>
      <p:pic>
        <p:nvPicPr>
          <p:cNvPr id="15" name="Graphic 14">
            <a:extLst>
              <a:ext uri="{FF2B5EF4-FFF2-40B4-BE49-F238E27FC236}">
                <a16:creationId xmlns:a16="http://schemas.microsoft.com/office/drawing/2014/main" id="{FEFD0FD9-79E6-AD5A-B892-F10416B74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4135" y="4995328"/>
            <a:ext cx="2590800" cy="366503"/>
          </a:xfrm>
          <a:prstGeom prst="rect">
            <a:avLst/>
          </a:prstGeom>
        </p:spPr>
      </p:pic>
      <p:pic>
        <p:nvPicPr>
          <p:cNvPr id="16" name="Content Placeholder 6">
            <a:extLst>
              <a:ext uri="{FF2B5EF4-FFF2-40B4-BE49-F238E27FC236}">
                <a16:creationId xmlns:a16="http://schemas.microsoft.com/office/drawing/2014/main" id="{39214227-352E-A337-D625-7D727B5FA716}"/>
              </a:ext>
            </a:extLst>
          </p:cNvPr>
          <p:cNvPicPr/>
          <p:nvPr/>
        </p:nvPicPr>
        <p:blipFill>
          <a:blip r:embed="rId10"/>
          <a:stretch/>
        </p:blipFill>
        <p:spPr>
          <a:xfrm>
            <a:off x="8355613" y="974828"/>
            <a:ext cx="1995992" cy="1773943"/>
          </a:xfrm>
          <a:prstGeom prst="rect">
            <a:avLst/>
          </a:prstGeom>
          <a:ln>
            <a:noFill/>
          </a:ln>
        </p:spPr>
      </p:pic>
      <p:pic>
        <p:nvPicPr>
          <p:cNvPr id="17" name="Picture 16">
            <a:extLst>
              <a:ext uri="{FF2B5EF4-FFF2-40B4-BE49-F238E27FC236}">
                <a16:creationId xmlns:a16="http://schemas.microsoft.com/office/drawing/2014/main" id="{39E23DB9-A8DD-C808-CC88-6BDAB1E1650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92051" y="4335867"/>
            <a:ext cx="2018691" cy="1318921"/>
          </a:xfrm>
          <a:prstGeom prst="rect">
            <a:avLst/>
          </a:prstGeom>
        </p:spPr>
      </p:pic>
      <p:pic>
        <p:nvPicPr>
          <p:cNvPr id="19" name="Picture 18" descr="A close up of a sign&#10;&#10;Description automatically generated">
            <a:extLst>
              <a:ext uri="{FF2B5EF4-FFF2-40B4-BE49-F238E27FC236}">
                <a16:creationId xmlns:a16="http://schemas.microsoft.com/office/drawing/2014/main" id="{7D859273-8A1F-8E51-59D2-389BECD758DC}"/>
              </a:ext>
            </a:extLst>
          </p:cNvPr>
          <p:cNvPicPr>
            <a:picLocks noChangeAspect="1"/>
          </p:cNvPicPr>
          <p:nvPr/>
        </p:nvPicPr>
        <p:blipFill rotWithShape="1">
          <a:blip r:embed="rId12"/>
          <a:srcRect b="23037"/>
          <a:stretch/>
        </p:blipFill>
        <p:spPr>
          <a:xfrm>
            <a:off x="8112513" y="2681012"/>
            <a:ext cx="4329994" cy="1428218"/>
          </a:xfrm>
          <a:prstGeom prst="rect">
            <a:avLst/>
          </a:prstGeom>
        </p:spPr>
      </p:pic>
      <p:pic>
        <p:nvPicPr>
          <p:cNvPr id="2" name="Google Shape;98;p1">
            <a:extLst>
              <a:ext uri="{FF2B5EF4-FFF2-40B4-BE49-F238E27FC236}">
                <a16:creationId xmlns:a16="http://schemas.microsoft.com/office/drawing/2014/main" id="{5763F2F8-7286-78AA-5DA6-5DB7D49C7997}"/>
              </a:ext>
            </a:extLst>
          </p:cNvPr>
          <p:cNvPicPr preferRelativeResize="0"/>
          <p:nvPr/>
        </p:nvPicPr>
        <p:blipFill>
          <a:blip r:embed="rId13"/>
          <a:stretch>
            <a:fillRect/>
          </a:stretch>
        </p:blipFill>
        <p:spPr>
          <a:xfrm>
            <a:off x="5135007" y="3549315"/>
            <a:ext cx="2751257" cy="550251"/>
          </a:xfrm>
          <a:prstGeom prst="rect">
            <a:avLst/>
          </a:prstGeom>
          <a:noFill/>
        </p:spPr>
      </p:pic>
    </p:spTree>
    <p:extLst>
      <p:ext uri="{BB962C8B-B14F-4D97-AF65-F5344CB8AC3E}">
        <p14:creationId xmlns:p14="http://schemas.microsoft.com/office/powerpoint/2010/main" val="1448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person smiling in front of a bookshelf&#10;&#10;AI-generated content may be incorrect.">
            <a:extLst>
              <a:ext uri="{FF2B5EF4-FFF2-40B4-BE49-F238E27FC236}">
                <a16:creationId xmlns:a16="http://schemas.microsoft.com/office/drawing/2014/main" id="{2E10ED36-AA22-1689-0441-2F1554DE75FB}"/>
              </a:ext>
            </a:extLst>
          </p:cNvPr>
          <p:cNvPicPr>
            <a:picLocks noChangeAspect="1"/>
          </p:cNvPicPr>
          <p:nvPr/>
        </p:nvPicPr>
        <p:blipFill>
          <a:blip r:embed="rId3"/>
          <a:stretch>
            <a:fillRect/>
          </a:stretch>
        </p:blipFill>
        <p:spPr>
          <a:xfrm>
            <a:off x="496846" y="203886"/>
            <a:ext cx="2418836" cy="3225114"/>
          </a:xfrm>
          <a:prstGeom prst="rect">
            <a:avLst/>
          </a:prstGeom>
        </p:spPr>
      </p:pic>
      <p:sp>
        <p:nvSpPr>
          <p:cNvPr id="5" name="Content Placeholder 4">
            <a:extLst>
              <a:ext uri="{FF2B5EF4-FFF2-40B4-BE49-F238E27FC236}">
                <a16:creationId xmlns:a16="http://schemas.microsoft.com/office/drawing/2014/main" id="{5C2E8D7D-D2EE-9A72-1003-1AFDB8C97180}"/>
              </a:ext>
            </a:extLst>
          </p:cNvPr>
          <p:cNvSpPr txBox="1">
            <a:spLocks/>
          </p:cNvSpPr>
          <p:nvPr/>
        </p:nvSpPr>
        <p:spPr>
          <a:xfrm>
            <a:off x="304800" y="3580371"/>
            <a:ext cx="4419600" cy="2059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Scientist II, Ames National Laboratory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Adjunct assistant professor, Department of Chemistry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4"/>
              </a:rPr>
              <a:t>pxu@iastate.edu</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5"/>
              </a:rPr>
              <a:t>pxu@ameslab.gov</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ontent Placeholder 5">
            <a:extLst>
              <a:ext uri="{FF2B5EF4-FFF2-40B4-BE49-F238E27FC236}">
                <a16:creationId xmlns:a16="http://schemas.microsoft.com/office/drawing/2014/main" id="{B78307C8-66D5-FF5C-F95A-A48966B3CEEE}"/>
              </a:ext>
            </a:extLst>
          </p:cNvPr>
          <p:cNvSpPr txBox="1">
            <a:spLocks/>
          </p:cNvSpPr>
          <p:nvPr/>
        </p:nvSpPr>
        <p:spPr>
          <a:xfrm>
            <a:off x="4179718" y="762000"/>
            <a:ext cx="7982465" cy="510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What is your area of research?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Theoretical and Computational Chemistry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developer of General Atomic and Molecular Electronic Structure System (GAMESS) package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 scaling electronic structure theory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Heterogeneous high-performance computing and energy efficient computing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Research Interests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Protein-ligand interactions; drug design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Heterogeneous catalysis modeling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Radical chemistry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Quantum computing  and machine learning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How do you relax at the end of the day?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Play with my kid; play games</a:t>
            </a:r>
          </a:p>
        </p:txBody>
      </p:sp>
      <p:pic>
        <p:nvPicPr>
          <p:cNvPr id="7" name="Picture 6" descr="A group of people running&#10;&#10;Description automatically generated">
            <a:extLst>
              <a:ext uri="{FF2B5EF4-FFF2-40B4-BE49-F238E27FC236}">
                <a16:creationId xmlns:a16="http://schemas.microsoft.com/office/drawing/2014/main" id="{D6E31A3A-315D-2AED-2A7E-92A6C7F99C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0" y="179172"/>
            <a:ext cx="1681596" cy="914400"/>
          </a:xfrm>
          <a:prstGeom prst="rect">
            <a:avLst/>
          </a:prstGeom>
        </p:spPr>
      </p:pic>
    </p:spTree>
    <p:extLst>
      <p:ext uri="{BB962C8B-B14F-4D97-AF65-F5344CB8AC3E}">
        <p14:creationId xmlns:p14="http://schemas.microsoft.com/office/powerpoint/2010/main" val="96261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Qi Li</a:t>
            </a:r>
          </a:p>
        </p:txBody>
      </p:sp>
      <p:sp>
        <p:nvSpPr>
          <p:cNvPr id="5" name="Content Placeholder 4"/>
          <p:cNvSpPr>
            <a:spLocks noGrp="1"/>
          </p:cNvSpPr>
          <p:nvPr>
            <p:ph idx="1"/>
          </p:nvPr>
        </p:nvSpPr>
        <p:spPr>
          <a:xfrm>
            <a:off x="1117600" y="1066799"/>
            <a:ext cx="10160000" cy="4909457"/>
          </a:xfrm>
        </p:spPr>
        <p:txBody>
          <a:bodyPr/>
          <a:lstStyle/>
          <a:p>
            <a:r>
              <a:rPr lang="en-US" dirty="0"/>
              <a:t>My name</a:t>
            </a:r>
          </a:p>
          <a:p>
            <a:pPr lvl="1"/>
            <a:r>
              <a:rPr lang="en-US" dirty="0"/>
              <a:t>Name can tell a lot</a:t>
            </a:r>
          </a:p>
          <a:p>
            <a:pPr lvl="1"/>
            <a:r>
              <a:rPr lang="en-US" dirty="0"/>
              <a:t>Gender, Ethnicity, Age, Religion, …</a:t>
            </a:r>
          </a:p>
          <a:p>
            <a:pPr lvl="1"/>
            <a:r>
              <a:rPr lang="en-US" dirty="0"/>
              <a:t>Important feature for many NLP tasks</a:t>
            </a:r>
          </a:p>
          <a:p>
            <a:r>
              <a:rPr lang="en-US" dirty="0"/>
              <a:t>My background</a:t>
            </a:r>
          </a:p>
          <a:p>
            <a:pPr lvl="1"/>
            <a:r>
              <a:rPr lang="en-US" dirty="0"/>
              <a:t>BS. Math</a:t>
            </a:r>
          </a:p>
          <a:p>
            <a:pPr lvl="1"/>
            <a:r>
              <a:rPr lang="en-US" dirty="0"/>
              <a:t>MS. Stats</a:t>
            </a:r>
          </a:p>
          <a:p>
            <a:pPr lvl="1"/>
            <a:r>
              <a:rPr lang="en-US" dirty="0"/>
              <a:t>PhD. CS</a:t>
            </a:r>
          </a:p>
          <a:p>
            <a:endParaRPr lang="en-US" dirty="0"/>
          </a:p>
        </p:txBody>
      </p:sp>
      <p:sp>
        <p:nvSpPr>
          <p:cNvPr id="6" name="Text Placeholder 5"/>
          <p:cNvSpPr>
            <a:spLocks noGrp="1"/>
          </p:cNvSpPr>
          <p:nvPr>
            <p:ph type="body" sz="quarter" idx="10"/>
          </p:nvPr>
        </p:nvSpPr>
        <p:spPr/>
        <p:txBody>
          <a:bodyPr/>
          <a:lstStyle/>
          <a:p>
            <a:r>
              <a:rPr lang="en-US" dirty="0"/>
              <a:t>Computer Science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713" y="3591636"/>
            <a:ext cx="3739924" cy="250436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6515" y="1134268"/>
            <a:ext cx="1611085" cy="1611085"/>
          </a:xfrm>
          <a:prstGeom prst="rect">
            <a:avLst/>
          </a:prstGeom>
        </p:spPr>
      </p:pic>
    </p:spTree>
    <p:extLst>
      <p:ext uri="{BB962C8B-B14F-4D97-AF65-F5344CB8AC3E}">
        <p14:creationId xmlns:p14="http://schemas.microsoft.com/office/powerpoint/2010/main" val="244740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research</a:t>
            </a:r>
          </a:p>
        </p:txBody>
      </p:sp>
      <p:sp>
        <p:nvSpPr>
          <p:cNvPr id="3" name="Content Placeholder 2"/>
          <p:cNvSpPr>
            <a:spLocks noGrp="1"/>
          </p:cNvSpPr>
          <p:nvPr>
            <p:ph idx="1"/>
          </p:nvPr>
        </p:nvSpPr>
        <p:spPr/>
        <p:txBody>
          <a:bodyPr/>
          <a:lstStyle/>
          <a:p>
            <a:r>
              <a:rPr lang="en-US" dirty="0"/>
              <a:t>NLP -- Information extraction</a:t>
            </a:r>
          </a:p>
          <a:p>
            <a:r>
              <a:rPr lang="en-US" dirty="0"/>
              <a:t>Generation models</a:t>
            </a:r>
          </a:p>
          <a:p>
            <a:r>
              <a:rPr lang="en-US" dirty="0"/>
              <a:t>Applied ML</a:t>
            </a:r>
          </a:p>
          <a:p>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5" name="Picture 2" descr="https://www.researchgate.net/profile/Martin-Krallinger/publication/224707754/figure/fig1/AS:302757090217984@1449194323250/Text-mining-and-the-biocuration-workflow-main-tasks-of-a-canonical-annotation-workflow_Q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706" y="232729"/>
            <a:ext cx="4915294" cy="49152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DDBCBB17-76EB-4291-88A4-E2DA42865EAD}"/>
              </a:ext>
            </a:extLst>
          </p:cNvPr>
          <p:cNvGraphicFramePr/>
          <p:nvPr/>
        </p:nvGraphicFramePr>
        <p:xfrm>
          <a:off x="1085974" y="290447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D85CDF0-8E62-47A2-A95F-BE05FA7570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3200" y="3776992"/>
            <a:ext cx="2139044" cy="2139044"/>
          </a:xfrm>
          <a:prstGeom prst="rect">
            <a:avLst/>
          </a:prstGeom>
        </p:spPr>
      </p:pic>
      <p:grpSp>
        <p:nvGrpSpPr>
          <p:cNvPr id="8" name="Group 7">
            <a:extLst>
              <a:ext uri="{FF2B5EF4-FFF2-40B4-BE49-F238E27FC236}">
                <a16:creationId xmlns:a16="http://schemas.microsoft.com/office/drawing/2014/main" id="{29EB50F5-B22F-421C-9798-BEF85F14749B}"/>
              </a:ext>
            </a:extLst>
          </p:cNvPr>
          <p:cNvGrpSpPr/>
          <p:nvPr/>
        </p:nvGrpSpPr>
        <p:grpSpPr>
          <a:xfrm>
            <a:off x="5802404" y="3304164"/>
            <a:ext cx="1742662" cy="2791836"/>
            <a:chOff x="7078577" y="2681109"/>
            <a:chExt cx="1742662" cy="2791836"/>
          </a:xfrm>
        </p:grpSpPr>
        <p:pic>
          <p:nvPicPr>
            <p:cNvPr id="9" name="Picture 8">
              <a:extLst>
                <a:ext uri="{FF2B5EF4-FFF2-40B4-BE49-F238E27FC236}">
                  <a16:creationId xmlns:a16="http://schemas.microsoft.com/office/drawing/2014/main" id="{DE55F754-4D16-49E8-965E-B07E86BAA7A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100632" y="2681109"/>
              <a:ext cx="1513639" cy="1869557"/>
            </a:xfrm>
            <a:prstGeom prst="rect">
              <a:avLst/>
            </a:prstGeom>
          </p:spPr>
        </p:pic>
        <p:sp>
          <p:nvSpPr>
            <p:cNvPr id="10" name="TextBox 9">
              <a:extLst>
                <a:ext uri="{FF2B5EF4-FFF2-40B4-BE49-F238E27FC236}">
                  <a16:creationId xmlns:a16="http://schemas.microsoft.com/office/drawing/2014/main" id="{3EE44ED8-B32C-477B-A9C9-BDD1B9C97205}"/>
                </a:ext>
              </a:extLst>
            </p:cNvPr>
            <p:cNvSpPr txBox="1"/>
            <p:nvPr/>
          </p:nvSpPr>
          <p:spPr>
            <a:xfrm>
              <a:off x="7078577" y="4641948"/>
              <a:ext cx="1742662"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charset="0"/>
                  <a:ea typeface="+mn-ea"/>
                  <a:cs typeface="+mn-cs"/>
                </a:rPr>
                <a:t>Knowledge &amp; Insights</a:t>
              </a:r>
            </a:p>
          </p:txBody>
        </p:sp>
      </p:grpSp>
      <p:pic>
        <p:nvPicPr>
          <p:cNvPr id="11" name="Picture 10">
            <a:extLst>
              <a:ext uri="{FF2B5EF4-FFF2-40B4-BE49-F238E27FC236}">
                <a16:creationId xmlns:a16="http://schemas.microsoft.com/office/drawing/2014/main" id="{2ED55345-EF57-407D-9640-D0A2B3D03446}"/>
              </a:ext>
            </a:extLst>
          </p:cNvPr>
          <p:cNvPicPr>
            <a:picLocks noChangeAspect="1"/>
          </p:cNvPicPr>
          <p:nvPr/>
        </p:nvPicPr>
        <p:blipFill>
          <a:blip r:embed="rId10"/>
          <a:stretch>
            <a:fillRect/>
          </a:stretch>
        </p:blipFill>
        <p:spPr>
          <a:xfrm>
            <a:off x="2876272" y="2620374"/>
            <a:ext cx="2529508" cy="1722924"/>
          </a:xfrm>
          <a:prstGeom prst="rect">
            <a:avLst/>
          </a:prstGeom>
        </p:spPr>
      </p:pic>
    </p:spTree>
    <p:extLst>
      <p:ext uri="{BB962C8B-B14F-4D97-AF65-F5344CB8AC3E}">
        <p14:creationId xmlns:p14="http://schemas.microsoft.com/office/powerpoint/2010/main" val="1265446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582400" cy="1401228"/>
          </a:xfrm>
        </p:spPr>
        <p:txBody>
          <a:bodyPr/>
          <a:lstStyle/>
          <a:p>
            <a:r>
              <a:rPr lang="en-US" dirty="0"/>
              <a:t>SIMCODES Project: </a:t>
            </a:r>
            <a:br>
              <a:rPr lang="en-US" dirty="0"/>
            </a:br>
            <a:r>
              <a:rPr lang="en-US" dirty="0"/>
              <a:t>Developing components for automating fragmentation</a:t>
            </a:r>
          </a:p>
        </p:txBody>
      </p:sp>
      <p:sp>
        <p:nvSpPr>
          <p:cNvPr id="3" name="Content Placeholder 2"/>
          <p:cNvSpPr>
            <a:spLocks noGrp="1"/>
          </p:cNvSpPr>
          <p:nvPr>
            <p:ph idx="1"/>
          </p:nvPr>
        </p:nvSpPr>
        <p:spPr>
          <a:xfrm>
            <a:off x="1094014" y="1632856"/>
            <a:ext cx="6164036" cy="4498523"/>
          </a:xfrm>
        </p:spPr>
        <p:txBody>
          <a:bodyPr/>
          <a:lstStyle/>
          <a:p>
            <a:r>
              <a:rPr lang="en-US" dirty="0"/>
              <a:t>Mentee: Gabriela and </a:t>
            </a:r>
            <a:r>
              <a:rPr lang="en-US" dirty="0" err="1"/>
              <a:t>Devarsh</a:t>
            </a:r>
            <a:r>
              <a:rPr lang="en-US" dirty="0"/>
              <a:t> </a:t>
            </a:r>
          </a:p>
          <a:p>
            <a:r>
              <a:rPr lang="en-US" dirty="0"/>
              <a:t>Goals:</a:t>
            </a:r>
          </a:p>
          <a:p>
            <a:pPr lvl="1"/>
            <a:r>
              <a:rPr lang="en-US" dirty="0"/>
              <a:t>Function for identifying amino acids in a protein.</a:t>
            </a:r>
          </a:p>
          <a:p>
            <a:pPr lvl="1"/>
            <a:r>
              <a:rPr lang="en-US" dirty="0"/>
              <a:t>Function for splitting a protein by amino acid.</a:t>
            </a:r>
          </a:p>
          <a:p>
            <a:pPr lvl="1"/>
            <a:r>
              <a:rPr lang="en-US" dirty="0"/>
              <a:t>Idea: protein as an unnatural language</a:t>
            </a:r>
          </a:p>
          <a:p>
            <a:pPr lvl="1"/>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6" name="Picture 5"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7906244" y="1553628"/>
            <a:ext cx="3847112" cy="4512743"/>
          </a:xfrm>
          <a:prstGeom prst="rect">
            <a:avLst/>
          </a:prstGeom>
        </p:spPr>
      </p:pic>
    </p:spTree>
    <p:extLst>
      <p:ext uri="{BB962C8B-B14F-4D97-AF65-F5344CB8AC3E}">
        <p14:creationId xmlns:p14="http://schemas.microsoft.com/office/powerpoint/2010/main" val="1412177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3D7E4C9F-7EC2-4C52-9146-0E1435CC2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og lying on the floor with a toy&#10;&#10;AI-generated content may be incorrect.">
            <a:extLst>
              <a:ext uri="{FF2B5EF4-FFF2-40B4-BE49-F238E27FC236}">
                <a16:creationId xmlns:a16="http://schemas.microsoft.com/office/drawing/2014/main" id="{F99D7360-5452-43B5-213A-EB20D9B45B3C}"/>
              </a:ext>
            </a:extLst>
          </p:cNvPr>
          <p:cNvPicPr>
            <a:picLocks noChangeAspect="1"/>
          </p:cNvPicPr>
          <p:nvPr/>
        </p:nvPicPr>
        <p:blipFill>
          <a:blip r:embed="rId2"/>
          <a:srcRect t="7776" r="-4" b="16686"/>
          <a:stretch/>
        </p:blipFill>
        <p:spPr>
          <a:xfrm>
            <a:off x="-1" y="5"/>
            <a:ext cx="3922776" cy="3937609"/>
          </a:xfrm>
          <a:prstGeom prst="rect">
            <a:avLst/>
          </a:prstGeom>
        </p:spPr>
      </p:pic>
      <p:pic>
        <p:nvPicPr>
          <p:cNvPr id="14" name="Picture 13" descr="A person sitting on a rock next to a rodent&#10;&#10;AI-generated content may be incorrect.">
            <a:extLst>
              <a:ext uri="{FF2B5EF4-FFF2-40B4-BE49-F238E27FC236}">
                <a16:creationId xmlns:a16="http://schemas.microsoft.com/office/drawing/2014/main" id="{F44415EF-A738-AA14-2C4D-93D74F9DAF66}"/>
              </a:ext>
            </a:extLst>
          </p:cNvPr>
          <p:cNvPicPr>
            <a:picLocks noChangeAspect="1"/>
          </p:cNvPicPr>
          <p:nvPr/>
        </p:nvPicPr>
        <p:blipFill>
          <a:blip r:embed="rId3"/>
          <a:srcRect r="1" b="24717"/>
          <a:stretch/>
        </p:blipFill>
        <p:spPr>
          <a:xfrm>
            <a:off x="4131633" y="10"/>
            <a:ext cx="3922776" cy="3937599"/>
          </a:xfrm>
          <a:prstGeom prst="rect">
            <a:avLst/>
          </a:prstGeom>
        </p:spPr>
      </p:pic>
      <p:sp useBgFill="1">
        <p:nvSpPr>
          <p:cNvPr id="71" name="Rectangle 70">
            <a:extLst>
              <a:ext uri="{FF2B5EF4-FFF2-40B4-BE49-F238E27FC236}">
                <a16:creationId xmlns:a16="http://schemas.microsoft.com/office/drawing/2014/main" id="{E677BBB0-8A66-4619-B31B-5097655C5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15384"/>
            <a:ext cx="7475146"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219BF8-CC84-5E3C-83BD-DB5DC47EBD25}"/>
              </a:ext>
            </a:extLst>
          </p:cNvPr>
          <p:cNvSpPr>
            <a:spLocks noGrp="1"/>
          </p:cNvSpPr>
          <p:nvPr>
            <p:ph type="title"/>
          </p:nvPr>
        </p:nvSpPr>
        <p:spPr>
          <a:xfrm>
            <a:off x="865325" y="4462819"/>
            <a:ext cx="2869683" cy="1608383"/>
          </a:xfrm>
        </p:spPr>
        <p:txBody>
          <a:bodyPr>
            <a:normAutofit/>
          </a:bodyPr>
          <a:lstStyle/>
          <a:p>
            <a:r>
              <a:rPr lang="en-US" sz="2400" dirty="0"/>
              <a:t>Ryan Richard</a:t>
            </a:r>
          </a:p>
        </p:txBody>
      </p:sp>
      <p:pic>
        <p:nvPicPr>
          <p:cNvPr id="5" name="Picture 4" descr="A dog lying on a person's lap&#10;&#10;AI-generated content may be incorrect.">
            <a:extLst>
              <a:ext uri="{FF2B5EF4-FFF2-40B4-BE49-F238E27FC236}">
                <a16:creationId xmlns:a16="http://schemas.microsoft.com/office/drawing/2014/main" id="{FD005C51-F25F-C3E2-1D30-9DDFE2888838}"/>
              </a:ext>
            </a:extLst>
          </p:cNvPr>
          <p:cNvPicPr>
            <a:picLocks noChangeAspect="1"/>
          </p:cNvPicPr>
          <p:nvPr/>
        </p:nvPicPr>
        <p:blipFill>
          <a:blip r:embed="rId4"/>
          <a:srcRect l="5777" r="18801" b="-2"/>
          <a:stretch/>
        </p:blipFill>
        <p:spPr>
          <a:xfrm rot="5400000">
            <a:off x="8258829" y="4438"/>
            <a:ext cx="3937609" cy="3928733"/>
          </a:xfrm>
          <a:prstGeom prst="rect">
            <a:avLst/>
          </a:prstGeom>
        </p:spPr>
      </p:pic>
      <p:sp>
        <p:nvSpPr>
          <p:cNvPr id="73" name="Rectangle 72">
            <a:extLst>
              <a:ext uri="{FF2B5EF4-FFF2-40B4-BE49-F238E27FC236}">
                <a16:creationId xmlns:a16="http://schemas.microsoft.com/office/drawing/2014/main" id="{FB56C437-7CF8-4D2B-8C62-6F9CEA561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88F414E-1A16-495F-8EF5-F55A4207E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92282" y="525322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7F0900-114E-27F9-C67A-CBF6DF8CCD7E}"/>
              </a:ext>
            </a:extLst>
          </p:cNvPr>
          <p:cNvSpPr>
            <a:spLocks noGrp="1"/>
          </p:cNvSpPr>
          <p:nvPr>
            <p:ph idx="1"/>
          </p:nvPr>
        </p:nvSpPr>
        <p:spPr>
          <a:xfrm>
            <a:off x="4131633" y="4464872"/>
            <a:ext cx="3712464" cy="1608383"/>
          </a:xfrm>
        </p:spPr>
        <p:txBody>
          <a:bodyPr anchor="ctr">
            <a:normAutofit/>
          </a:bodyPr>
          <a:lstStyle/>
          <a:p>
            <a:r>
              <a:rPr lang="en-US" sz="1300"/>
              <a:t>Scientist at Ames National Laboratory and Adjunct Professor of Chemistry at Iowa State University.</a:t>
            </a:r>
          </a:p>
          <a:p>
            <a:r>
              <a:rPr lang="en-US" sz="1300"/>
              <a:t>Background: Grew up in Ohio, PhD in chemistry from “The” Ohio State University.</a:t>
            </a:r>
          </a:p>
          <a:p>
            <a:r>
              <a:rPr lang="en-US" sz="1300"/>
              <a:t>Interests: travel, technology, video games, exercise, being told what to do by my dogs.</a:t>
            </a:r>
          </a:p>
        </p:txBody>
      </p:sp>
      <p:pic>
        <p:nvPicPr>
          <p:cNvPr id="16" name="Picture 15" descr="A cliff with grass and water in the background&#10;&#10;AI-generated content may be incorrect.">
            <a:extLst>
              <a:ext uri="{FF2B5EF4-FFF2-40B4-BE49-F238E27FC236}">
                <a16:creationId xmlns:a16="http://schemas.microsoft.com/office/drawing/2014/main" id="{829A4FEE-F77F-315E-5D81-6BCABD3E65AA}"/>
              </a:ext>
            </a:extLst>
          </p:cNvPr>
          <p:cNvPicPr>
            <a:picLocks noChangeAspect="1"/>
          </p:cNvPicPr>
          <p:nvPr/>
        </p:nvPicPr>
        <p:blipFill>
          <a:blip r:embed="rId5"/>
          <a:srcRect t="44225" r="-4" b="14546"/>
          <a:stretch/>
        </p:blipFill>
        <p:spPr>
          <a:xfrm>
            <a:off x="8269224" y="4160171"/>
            <a:ext cx="3922776" cy="2149184"/>
          </a:xfrm>
          <a:prstGeom prst="rect">
            <a:avLst/>
          </a:prstGeom>
        </p:spPr>
      </p:pic>
    </p:spTree>
    <p:extLst>
      <p:ext uri="{BB962C8B-B14F-4D97-AF65-F5344CB8AC3E}">
        <p14:creationId xmlns:p14="http://schemas.microsoft.com/office/powerpoint/2010/main" val="1439471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88"/>
        <p:cNvGrpSpPr/>
        <p:nvPr/>
      </p:nvGrpSpPr>
      <p:grpSpPr>
        <a:xfrm>
          <a:off x="0" y="0"/>
          <a:ext cx="0" cy="0"/>
          <a:chOff x="0" y="0"/>
          <a:chExt cx="0" cy="0"/>
        </a:xfrm>
      </p:grpSpPr>
      <p:sp>
        <p:nvSpPr>
          <p:cNvPr id="2" name="Title 1">
            <a:extLst>
              <a:ext uri="{FF2B5EF4-FFF2-40B4-BE49-F238E27FC236}">
                <a16:creationId xmlns:a16="http://schemas.microsoft.com/office/drawing/2014/main" id="{8BDA428B-E596-0BE5-7DBE-FF5FC3467B88}"/>
              </a:ext>
            </a:extLst>
          </p:cNvPr>
          <p:cNvSpPr>
            <a:spLocks noGrp="1"/>
          </p:cNvSpPr>
          <p:nvPr>
            <p:ph type="title"/>
          </p:nvPr>
        </p:nvSpPr>
        <p:spPr>
          <a:xfrm>
            <a:off x="704209" y="635069"/>
            <a:ext cx="4509236" cy="1139139"/>
          </a:xfrm>
        </p:spPr>
        <p:txBody>
          <a:bodyPr>
            <a:normAutofit/>
          </a:bodyPr>
          <a:lstStyle/>
          <a:p>
            <a:r>
              <a:rPr lang="en-US" sz="3600"/>
              <a:t>Research in the Richard Group</a:t>
            </a:r>
          </a:p>
        </p:txBody>
      </p:sp>
      <p:sp>
        <p:nvSpPr>
          <p:cNvPr id="3" name="Content Placeholder 2">
            <a:extLst>
              <a:ext uri="{FF2B5EF4-FFF2-40B4-BE49-F238E27FC236}">
                <a16:creationId xmlns:a16="http://schemas.microsoft.com/office/drawing/2014/main" id="{57B28C19-F2AF-2E17-61B1-211E754F599F}"/>
              </a:ext>
            </a:extLst>
          </p:cNvPr>
          <p:cNvSpPr>
            <a:spLocks noGrp="1"/>
          </p:cNvSpPr>
          <p:nvPr>
            <p:ph idx="1"/>
          </p:nvPr>
        </p:nvSpPr>
        <p:spPr>
          <a:xfrm>
            <a:off x="720992" y="1941362"/>
            <a:ext cx="4492454" cy="2419097"/>
          </a:xfrm>
        </p:spPr>
        <p:txBody>
          <a:bodyPr anchor="t">
            <a:normAutofit/>
          </a:bodyPr>
          <a:lstStyle/>
          <a:p>
            <a:r>
              <a:rPr lang="en-US" sz="1800"/>
              <a:t>Research interests: Sustainable scientific software development, high-performance computing, reduced scaling electronic structure theory.</a:t>
            </a:r>
          </a:p>
          <a:p>
            <a:r>
              <a:rPr lang="en-US" sz="1800"/>
              <a:t>Develop for NWChemEx ecosystem.</a:t>
            </a:r>
          </a:p>
          <a:p>
            <a:r>
              <a:rPr lang="en-US" sz="1800"/>
              <a:t>Strong emphasis on software engineering applied to theoretical chemistry.</a:t>
            </a:r>
          </a:p>
        </p:txBody>
      </p:sp>
      <p:sp>
        <p:nvSpPr>
          <p:cNvPr id="105" name="Freeform: Shape 104">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Oval 106">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Shape 110">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Shape 114">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Oval 11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4" name="Google Shape;94;p1"/>
          <p:cNvPicPr preferRelativeResize="0"/>
          <p:nvPr/>
        </p:nvPicPr>
        <p:blipFill>
          <a:blip r:embed="rId3"/>
          <a:stretch>
            <a:fillRect/>
          </a:stretch>
        </p:blipFill>
        <p:spPr>
          <a:xfrm>
            <a:off x="5846717" y="833245"/>
            <a:ext cx="1356212" cy="566218"/>
          </a:xfrm>
          <a:prstGeom prst="rect">
            <a:avLst/>
          </a:prstGeom>
          <a:noFill/>
        </p:spPr>
      </p:pic>
      <p:sp>
        <p:nvSpPr>
          <p:cNvPr id="121" name="Freeform: Shape 120">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0" name="Google Shape;100;p1"/>
          <p:cNvPicPr preferRelativeResize="0"/>
          <p:nvPr/>
        </p:nvPicPr>
        <p:blipFill>
          <a:blip r:embed="rId4"/>
          <a:stretch>
            <a:fillRect/>
          </a:stretch>
        </p:blipFill>
        <p:spPr>
          <a:xfrm>
            <a:off x="6122237" y="3609854"/>
            <a:ext cx="2110556" cy="670101"/>
          </a:xfrm>
          <a:prstGeom prst="rect">
            <a:avLst/>
          </a:prstGeom>
          <a:noFill/>
        </p:spPr>
      </p:pic>
      <p:pic>
        <p:nvPicPr>
          <p:cNvPr id="93" name="Google Shape;93;p1"/>
          <p:cNvPicPr preferRelativeResize="0"/>
          <p:nvPr/>
        </p:nvPicPr>
        <p:blipFill>
          <a:blip r:embed="rId5"/>
          <a:stretch>
            <a:fillRect/>
          </a:stretch>
        </p:blipFill>
        <p:spPr>
          <a:xfrm>
            <a:off x="8746418" y="86498"/>
            <a:ext cx="3286550" cy="2103390"/>
          </a:xfrm>
          <a:prstGeom prst="rect">
            <a:avLst/>
          </a:prstGeom>
          <a:noFill/>
        </p:spPr>
      </p:pic>
      <p:pic>
        <p:nvPicPr>
          <p:cNvPr id="99" name="Google Shape;99;p1"/>
          <p:cNvPicPr preferRelativeResize="0"/>
          <p:nvPr/>
        </p:nvPicPr>
        <p:blipFill>
          <a:blip r:embed="rId6"/>
          <a:stretch>
            <a:fillRect/>
          </a:stretch>
        </p:blipFill>
        <p:spPr>
          <a:xfrm>
            <a:off x="2056707" y="6065370"/>
            <a:ext cx="2754569" cy="757506"/>
          </a:xfrm>
          <a:prstGeom prst="rect">
            <a:avLst/>
          </a:prstGeom>
          <a:noFill/>
        </p:spPr>
      </p:pic>
      <p:pic>
        <p:nvPicPr>
          <p:cNvPr id="98" name="Google Shape;98;p1"/>
          <p:cNvPicPr preferRelativeResize="0"/>
          <p:nvPr/>
        </p:nvPicPr>
        <p:blipFill>
          <a:blip r:embed="rId7"/>
          <a:stretch>
            <a:fillRect/>
          </a:stretch>
        </p:blipFill>
        <p:spPr>
          <a:xfrm>
            <a:off x="2394393" y="5381167"/>
            <a:ext cx="2751257" cy="550251"/>
          </a:xfrm>
          <a:prstGeom prst="rect">
            <a:avLst/>
          </a:prstGeom>
          <a:noFill/>
        </p:spPr>
      </p:pic>
      <p:pic>
        <p:nvPicPr>
          <p:cNvPr id="7" name="Picture 6" descr="A diagram of a computer system&#10;&#10;AI-generated content may be incorrect.">
            <a:extLst>
              <a:ext uri="{FF2B5EF4-FFF2-40B4-BE49-F238E27FC236}">
                <a16:creationId xmlns:a16="http://schemas.microsoft.com/office/drawing/2014/main" id="{AAD3F9CF-54CE-B940-C66F-1F338071008B}"/>
              </a:ext>
            </a:extLst>
          </p:cNvPr>
          <p:cNvPicPr>
            <a:picLocks noChangeAspect="1"/>
          </p:cNvPicPr>
          <p:nvPr/>
        </p:nvPicPr>
        <p:blipFill>
          <a:blip r:embed="rId8"/>
          <a:stretch>
            <a:fillRect/>
          </a:stretch>
        </p:blipFill>
        <p:spPr>
          <a:xfrm>
            <a:off x="9368484" y="5053914"/>
            <a:ext cx="2749799" cy="164988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3633B0A-6B99-1E0E-E3C0-3F1F76127376}"/>
              </a:ext>
            </a:extLst>
          </p:cNvPr>
          <p:cNvSpPr>
            <a:spLocks noGrp="1"/>
          </p:cNvSpPr>
          <p:nvPr>
            <p:ph type="title"/>
          </p:nvPr>
        </p:nvSpPr>
        <p:spPr>
          <a:xfrm>
            <a:off x="838200" y="448721"/>
            <a:ext cx="4707671" cy="1225650"/>
          </a:xfrm>
        </p:spPr>
        <p:txBody>
          <a:bodyPr anchor="b">
            <a:normAutofit/>
          </a:bodyPr>
          <a:lstStyle/>
          <a:p>
            <a:r>
              <a:rPr lang="en-US" sz="2700">
                <a:solidFill>
                  <a:schemeClr val="bg1"/>
                </a:solidFill>
              </a:rPr>
              <a:t>SIMCODES Project: Developing components for automating fragmentation</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B5C788-679C-DF9A-9BF3-284A1FF80D7E}"/>
              </a:ext>
            </a:extLst>
          </p:cNvPr>
          <p:cNvSpPr>
            <a:spLocks noGrp="1"/>
          </p:cNvSpPr>
          <p:nvPr>
            <p:ph idx="1"/>
          </p:nvPr>
        </p:nvSpPr>
        <p:spPr>
          <a:xfrm>
            <a:off x="897769" y="1909192"/>
            <a:ext cx="4586513" cy="3647710"/>
          </a:xfrm>
        </p:spPr>
        <p:txBody>
          <a:bodyPr>
            <a:normAutofit/>
          </a:bodyPr>
          <a:lstStyle/>
          <a:p>
            <a:r>
              <a:rPr lang="en-US" sz="1900">
                <a:solidFill>
                  <a:schemeClr val="bg1"/>
                </a:solidFill>
              </a:rPr>
              <a:t>Mentee: Daniel Woodard</a:t>
            </a:r>
          </a:p>
          <a:p>
            <a:r>
              <a:rPr lang="en-US" sz="1900">
                <a:solidFill>
                  <a:schemeClr val="bg1"/>
                </a:solidFill>
              </a:rPr>
              <a:t>Summary: Winner-take-all battle between Daniel’s chemical intuition and the best AI/ML model Gabriela and Devarsh can make.</a:t>
            </a:r>
          </a:p>
          <a:p>
            <a:r>
              <a:rPr lang="en-US" sz="1900">
                <a:solidFill>
                  <a:schemeClr val="bg1"/>
                </a:solidFill>
              </a:rPr>
              <a:t>Goals:</a:t>
            </a:r>
          </a:p>
          <a:p>
            <a:pPr lvl="1"/>
            <a:r>
              <a:rPr lang="en-US" sz="1900">
                <a:solidFill>
                  <a:schemeClr val="bg1"/>
                </a:solidFill>
              </a:rPr>
              <a:t>Develop tools for reading PDF files.</a:t>
            </a:r>
          </a:p>
          <a:p>
            <a:pPr lvl="1"/>
            <a:r>
              <a:rPr lang="en-US" sz="1900">
                <a:solidFill>
                  <a:schemeClr val="bg1"/>
                </a:solidFill>
              </a:rPr>
              <a:t>Function for identifying amino acids in a protein.</a:t>
            </a:r>
          </a:p>
          <a:p>
            <a:pPr lvl="1"/>
            <a:r>
              <a:rPr lang="en-US" sz="1900">
                <a:solidFill>
                  <a:schemeClr val="bg1"/>
                </a:solidFill>
              </a:rPr>
              <a:t>Function for splitting a protein by amino acid.</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6382050" y="105511"/>
            <a:ext cx="5666547" cy="6646978"/>
          </a:xfrm>
          <a:prstGeom prst="rect">
            <a:avLst/>
          </a:prstGeom>
        </p:spPr>
      </p:pic>
    </p:spTree>
    <p:extLst>
      <p:ext uri="{BB962C8B-B14F-4D97-AF65-F5344CB8AC3E}">
        <p14:creationId xmlns:p14="http://schemas.microsoft.com/office/powerpoint/2010/main" val="79660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pic>
        <p:nvPicPr>
          <p:cNvPr id="108" name="Google Shape;108;p2"/>
          <p:cNvPicPr preferRelativeResize="0"/>
          <p:nvPr/>
        </p:nvPicPr>
        <p:blipFill>
          <a:blip r:embed="rId3"/>
          <a:srcRect t="23483" b="1517"/>
          <a:stretch/>
        </p:blipFill>
        <p:spPr>
          <a:xfrm>
            <a:off x="20" y="10"/>
            <a:ext cx="12191980" cy="6857990"/>
          </a:xfrm>
          <a:prstGeom prst="rect">
            <a:avLst/>
          </a:prstGeom>
          <a:noFill/>
        </p:spPr>
      </p:pic>
      <p:sp>
        <p:nvSpPr>
          <p:cNvPr id="113" name="Rectangle 1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Google Shape;107;p2"/>
          <p:cNvSpPr txBox="1"/>
          <p:nvPr/>
        </p:nvSpPr>
        <p:spPr>
          <a:xfrm>
            <a:off x="523875" y="5317240"/>
            <a:ext cx="11210925" cy="744836"/>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pPr>
            <a:r>
              <a:rPr lang="en-US" sz="3600" b="1">
                <a:solidFill>
                  <a:schemeClr val="tx1">
                    <a:lumMod val="85000"/>
                    <a:lumOff val="15000"/>
                  </a:schemeClr>
                </a:solidFill>
                <a:latin typeface="+mj-lt"/>
                <a:ea typeface="+mj-ea"/>
                <a:cs typeface="+mj-cs"/>
                <a:sym typeface="Arial"/>
              </a:rPr>
              <a:t>The R</a:t>
            </a:r>
            <a:r>
              <a:rPr lang="en-US" sz="3600" b="1">
                <a:solidFill>
                  <a:schemeClr val="tx1">
                    <a:lumMod val="85000"/>
                    <a:lumOff val="15000"/>
                  </a:schemeClr>
                </a:solidFill>
                <a:latin typeface="+mj-lt"/>
                <a:ea typeface="+mj-ea"/>
                <a:cs typeface="+mj-cs"/>
              </a:rPr>
              <a:t>ichard and Windus</a:t>
            </a:r>
            <a:r>
              <a:rPr lang="en-US" sz="3600" b="1">
                <a:solidFill>
                  <a:schemeClr val="tx1">
                    <a:lumMod val="85000"/>
                    <a:lumOff val="15000"/>
                  </a:schemeClr>
                </a:solidFill>
                <a:latin typeface="+mj-lt"/>
                <a:ea typeface="+mj-ea"/>
                <a:cs typeface="+mj-cs"/>
                <a:sym typeface="Arial"/>
              </a:rPr>
              <a:t> Groups</a:t>
            </a:r>
            <a:endParaRPr lang="en-US" sz="3600">
              <a:solidFill>
                <a:schemeClr val="tx1">
                  <a:lumMod val="85000"/>
                  <a:lumOff val="15000"/>
                </a:schemeClr>
              </a:solidFill>
              <a:latin typeface="+mj-lt"/>
              <a:ea typeface="+mj-ea"/>
              <a:cs typeface="+mj-cs"/>
            </a:endParaRPr>
          </a:p>
        </p:txBody>
      </p:sp>
      <p:cxnSp>
        <p:nvCxnSpPr>
          <p:cNvPr id="115" name="Straight Connector 1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idx="1"/>
          </p:nvPr>
        </p:nvSpPr>
        <p:spPr>
          <a:xfrm>
            <a:off x="1981200" y="990600"/>
            <a:ext cx="8229600" cy="5562600"/>
          </a:xfrm>
          <a:ln/>
        </p:spPr>
        <p:txBody>
          <a:bodyPr/>
          <a:lstStyle/>
          <a:p>
            <a:pPr>
              <a:lnSpc>
                <a:spcPct val="90000"/>
              </a:lnSpc>
            </a:pPr>
            <a:r>
              <a:rPr lang="en-US" sz="2000" dirty="0">
                <a:solidFill>
                  <a:srgbClr val="00B0F0"/>
                </a:solidFill>
              </a:rPr>
              <a:t>Electron Transfer and Energy Transfer in Photosynthesis and Electric Cells, electron transport in DNA</a:t>
            </a:r>
          </a:p>
          <a:p>
            <a:pPr>
              <a:lnSpc>
                <a:spcPct val="90000"/>
              </a:lnSpc>
            </a:pPr>
            <a:endParaRPr lang="en-US" sz="2000" dirty="0">
              <a:solidFill>
                <a:srgbClr val="00B0F0"/>
              </a:solidFill>
            </a:endParaRPr>
          </a:p>
          <a:p>
            <a:pPr>
              <a:lnSpc>
                <a:spcPct val="90000"/>
              </a:lnSpc>
            </a:pPr>
            <a:r>
              <a:rPr lang="en-US" sz="2000" dirty="0">
                <a:solidFill>
                  <a:srgbClr val="00B0F0"/>
                </a:solidFill>
              </a:rPr>
              <a:t>Solvation Dynamics and Dielectric Fluctuations in Inhomogeneous Dielectric Materials, such as Protein and Nucleic Acids</a:t>
            </a:r>
          </a:p>
          <a:p>
            <a:pPr>
              <a:lnSpc>
                <a:spcPct val="90000"/>
              </a:lnSpc>
            </a:pPr>
            <a:endParaRPr lang="en-US" sz="2000" dirty="0">
              <a:solidFill>
                <a:srgbClr val="00B0F0"/>
              </a:solidFill>
            </a:endParaRPr>
          </a:p>
          <a:p>
            <a:pPr>
              <a:lnSpc>
                <a:spcPct val="90000"/>
              </a:lnSpc>
            </a:pPr>
            <a:r>
              <a:rPr lang="en-US" sz="2000" dirty="0">
                <a:solidFill>
                  <a:srgbClr val="00B0F0"/>
                </a:solidFill>
              </a:rPr>
              <a:t>Theory of Protein Crystallization and protein-protein interaction</a:t>
            </a:r>
          </a:p>
          <a:p>
            <a:pPr>
              <a:lnSpc>
                <a:spcPct val="90000"/>
              </a:lnSpc>
            </a:pPr>
            <a:endParaRPr lang="en-US" sz="2000" dirty="0">
              <a:solidFill>
                <a:srgbClr val="00B0F0"/>
              </a:solidFill>
            </a:endParaRPr>
          </a:p>
          <a:p>
            <a:pPr>
              <a:lnSpc>
                <a:spcPct val="90000"/>
              </a:lnSpc>
            </a:pPr>
            <a:r>
              <a:rPr lang="en-US" sz="2000" dirty="0">
                <a:solidFill>
                  <a:srgbClr val="FF0000"/>
                </a:solidFill>
              </a:rPr>
              <a:t>Molecular Debye-</a:t>
            </a:r>
            <a:r>
              <a:rPr lang="en-US" sz="2000" dirty="0" err="1">
                <a:solidFill>
                  <a:srgbClr val="FF0000"/>
                </a:solidFill>
              </a:rPr>
              <a:t>Huckel</a:t>
            </a:r>
            <a:r>
              <a:rPr lang="en-US" sz="2000" dirty="0">
                <a:solidFill>
                  <a:srgbClr val="FF0000"/>
                </a:solidFill>
              </a:rPr>
              <a:t> theory of ionic fluids</a:t>
            </a:r>
          </a:p>
          <a:p>
            <a:pPr>
              <a:lnSpc>
                <a:spcPct val="90000"/>
              </a:lnSpc>
            </a:pPr>
            <a:endParaRPr lang="en-US" sz="2000" dirty="0">
              <a:solidFill>
                <a:srgbClr val="FF0000"/>
              </a:solidFill>
            </a:endParaRPr>
          </a:p>
          <a:p>
            <a:pPr>
              <a:lnSpc>
                <a:spcPct val="90000"/>
              </a:lnSpc>
            </a:pPr>
            <a:r>
              <a:rPr lang="en-US" sz="2000" dirty="0">
                <a:solidFill>
                  <a:srgbClr val="FF0000"/>
                </a:solidFill>
              </a:rPr>
              <a:t>Phase behaviors and nucleation</a:t>
            </a:r>
          </a:p>
          <a:p>
            <a:pPr>
              <a:lnSpc>
                <a:spcPct val="90000"/>
              </a:lnSpc>
            </a:pPr>
            <a:endParaRPr lang="en-US" sz="2000" dirty="0">
              <a:solidFill>
                <a:srgbClr val="FF0000"/>
              </a:solidFill>
            </a:endParaRPr>
          </a:p>
          <a:p>
            <a:pPr>
              <a:lnSpc>
                <a:spcPct val="90000"/>
              </a:lnSpc>
            </a:pPr>
            <a:r>
              <a:rPr lang="en-US" sz="2000" dirty="0">
                <a:solidFill>
                  <a:srgbClr val="FF0000"/>
                </a:solidFill>
              </a:rPr>
              <a:t>Sub-diffraction imaging using heterodyne and entangled photons</a:t>
            </a:r>
          </a:p>
          <a:p>
            <a:pPr>
              <a:lnSpc>
                <a:spcPct val="90000"/>
              </a:lnSpc>
            </a:pPr>
            <a:endParaRPr lang="en-US" sz="2000" dirty="0">
              <a:solidFill>
                <a:srgbClr val="FF0000"/>
              </a:solidFill>
            </a:endParaRPr>
          </a:p>
          <a:p>
            <a:pPr>
              <a:lnSpc>
                <a:spcPct val="90000"/>
              </a:lnSpc>
            </a:pPr>
            <a:r>
              <a:rPr lang="en-US" sz="2000" dirty="0">
                <a:solidFill>
                  <a:srgbClr val="FF0000"/>
                </a:solidFill>
              </a:rPr>
              <a:t>Studies of </a:t>
            </a:r>
            <a:r>
              <a:rPr lang="en-US" sz="2000" dirty="0" err="1">
                <a:solidFill>
                  <a:srgbClr val="FF0000"/>
                </a:solidFill>
              </a:rPr>
              <a:t>nano</a:t>
            </a:r>
            <a:r>
              <a:rPr lang="en-US" sz="2000" dirty="0">
                <a:solidFill>
                  <a:srgbClr val="FF0000"/>
                </a:solidFill>
              </a:rPr>
              <a:t>-domains of supercooled liquids using machine learning</a:t>
            </a:r>
          </a:p>
          <a:p>
            <a:pPr>
              <a:lnSpc>
                <a:spcPct val="90000"/>
              </a:lnSpc>
            </a:pPr>
            <a:endParaRPr lang="en-US" sz="2800" dirty="0"/>
          </a:p>
        </p:txBody>
      </p:sp>
      <p:sp>
        <p:nvSpPr>
          <p:cNvPr id="148483" name="Text Box 3"/>
          <p:cNvSpPr txBox="1">
            <a:spLocks noChangeArrowheads="1"/>
          </p:cNvSpPr>
          <p:nvPr/>
        </p:nvSpPr>
        <p:spPr bwMode="auto">
          <a:xfrm>
            <a:off x="2514600" y="0"/>
            <a:ext cx="7162800" cy="1036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609600" indent="-609600">
              <a:spcBef>
                <a:spcPct val="0"/>
              </a:spcBef>
              <a:defRPr>
                <a:solidFill>
                  <a:schemeClr val="tx1"/>
                </a:solidFill>
                <a:latin typeface="Arial" charset="0"/>
                <a:ea typeface="ＭＳ Ｐゴシック" charset="0"/>
              </a:defRPr>
            </a:lvl1pPr>
            <a:lvl2pPr>
              <a:spcBef>
                <a:spcPct val="0"/>
              </a:spcBef>
              <a:defRPr>
                <a:solidFill>
                  <a:schemeClr val="tx1"/>
                </a:solidFill>
                <a:latin typeface="Arial" charset="0"/>
                <a:ea typeface="ＭＳ Ｐゴシック" charset="0"/>
              </a:defRPr>
            </a:lvl2pPr>
            <a:lvl3pPr>
              <a:spcBef>
                <a:spcPct val="0"/>
              </a:spcBef>
              <a:defRPr>
                <a:solidFill>
                  <a:schemeClr val="tx1"/>
                </a:solidFill>
                <a:latin typeface="Arial" charset="0"/>
                <a:ea typeface="ＭＳ Ｐゴシック" charset="0"/>
              </a:defRPr>
            </a:lvl3pPr>
            <a:lvl4pPr>
              <a:spcBef>
                <a:spcPct val="0"/>
              </a:spcBef>
              <a:defRPr>
                <a:solidFill>
                  <a:schemeClr val="tx1"/>
                </a:solidFill>
                <a:latin typeface="Arial" charset="0"/>
                <a:ea typeface="ＭＳ Ｐゴシック" charset="0"/>
              </a:defRPr>
            </a:lvl4pPr>
            <a:lvl5pPr>
              <a:spcBef>
                <a:spcPct val="0"/>
              </a:spcBef>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fontAlgn="base">
              <a:spcBef>
                <a:spcPct val="50000"/>
              </a:spcBef>
              <a:spcAft>
                <a:spcPct val="0"/>
              </a:spcAft>
            </a:pPr>
            <a:r>
              <a:rPr lang="en-US" sz="3200" dirty="0">
                <a:solidFill>
                  <a:srgbClr val="000000"/>
                </a:solidFill>
                <a:effectLst>
                  <a:outerShdw blurRad="38100" dist="38100" dir="2700000" algn="tl">
                    <a:srgbClr val="DDDDDD"/>
                  </a:outerShdw>
                </a:effectLst>
              </a:rPr>
              <a:t>        Research in Song</a:t>
            </a:r>
            <a:r>
              <a:rPr lang="ja-JP" altLang="en-US" sz="3200" dirty="0">
                <a:solidFill>
                  <a:srgbClr val="000000"/>
                </a:solidFill>
                <a:effectLst>
                  <a:outerShdw blurRad="38100" dist="38100" dir="2700000" algn="tl">
                    <a:srgbClr val="DDDDDD"/>
                  </a:outerShdw>
                </a:effectLst>
                <a:latin typeface="Arial"/>
              </a:rPr>
              <a:t>’</a:t>
            </a:r>
            <a:r>
              <a:rPr lang="en-US" sz="3200" dirty="0">
                <a:solidFill>
                  <a:srgbClr val="000000"/>
                </a:solidFill>
                <a:effectLst>
                  <a:outerShdw blurRad="38100" dist="38100" dir="2700000" algn="tl">
                    <a:srgbClr val="DDDDDD"/>
                  </a:outerShdw>
                </a:effectLst>
              </a:rPr>
              <a:t>s Group</a:t>
            </a:r>
          </a:p>
          <a:p>
            <a:pPr fontAlgn="base">
              <a:spcBef>
                <a:spcPct val="50000"/>
              </a:spcBef>
              <a:spcAft>
                <a:spcPct val="0"/>
              </a:spcAft>
            </a:pPr>
            <a:r>
              <a:rPr lang="en-US" sz="2000" dirty="0">
                <a:solidFill>
                  <a:srgbClr val="333399"/>
                </a:solidFill>
                <a:effectLst>
                  <a:outerShdw blurRad="38100" dist="38100" dir="2700000" algn="tl">
                    <a:srgbClr val="DDDDDD"/>
                  </a:outerShdw>
                </a:effectLst>
              </a:rPr>
              <a:t>Statistical Mechanics and Biophysics at Iowa State University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609600" marR="0" indent="-6096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609600" marR="0" indent="-6096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016-AmesLab-powerpoin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348EE0C-A601-CF48-9B81-F486E548A6E8}" vid="{7D93419C-F079-1140-A894-241F72401715}"/>
    </a:ext>
  </a:ext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TotalTime>
  <Words>936</Words>
  <Application>Microsoft Macintosh PowerPoint</Application>
  <PresentationFormat>Widescreen</PresentationFormat>
  <Paragraphs>116</Paragraphs>
  <Slides>12</Slides>
  <Notes>4</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12</vt:i4>
      </vt:variant>
    </vt:vector>
  </HeadingPairs>
  <TitlesOfParts>
    <vt:vector size="26" baseType="lpstr">
      <vt:lpstr>Aptos</vt:lpstr>
      <vt:lpstr>Aptos Display</vt:lpstr>
      <vt:lpstr>Arial</vt:lpstr>
      <vt:lpstr>Calibri</vt:lpstr>
      <vt:lpstr>Calibri Light</vt:lpstr>
      <vt:lpstr>StarSymbol</vt:lpstr>
      <vt:lpstr>Times</vt:lpstr>
      <vt:lpstr>Univers 65</vt:lpstr>
      <vt:lpstr>Univers 67 CondensedBold</vt:lpstr>
      <vt:lpstr>Office Theme</vt:lpstr>
      <vt:lpstr>PowerPoint</vt:lpstr>
      <vt:lpstr>1_Office Theme</vt:lpstr>
      <vt:lpstr>Default Design</vt:lpstr>
      <vt:lpstr>2016-AmesLab-powerpoint-template</vt:lpstr>
      <vt:lpstr>Mentor Introductions</vt:lpstr>
      <vt:lpstr>Qi Li</vt:lpstr>
      <vt:lpstr>My research</vt:lpstr>
      <vt:lpstr>SIMCODES Project:  Developing components for automating fragmentation</vt:lpstr>
      <vt:lpstr>Ryan Richard</vt:lpstr>
      <vt:lpstr>Research in the Richard Group</vt:lpstr>
      <vt:lpstr>SIMCODES Project: Developing components for automating fragmentation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Rossini, Aaron J [CHEM]</dc:creator>
  <cp:lastModifiedBy>Richard, Ryan M [A LAB]</cp:lastModifiedBy>
  <cp:revision>7</cp:revision>
  <dcterms:created xsi:type="dcterms:W3CDTF">2024-02-12T22:44:08Z</dcterms:created>
  <dcterms:modified xsi:type="dcterms:W3CDTF">2025-05-21T20:37:31Z</dcterms:modified>
</cp:coreProperties>
</file>